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Open Sauce" charset="1" panose="00000500000000000000"/>
      <p:regular r:id="rId33"/>
    </p:embeddedFont>
    <p:embeddedFont>
      <p:font typeface="Montserrat Classic" charset="1" panose="00000500000000000000"/>
      <p:regular r:id="rId34"/>
    </p:embeddedFont>
    <p:embeddedFont>
      <p:font typeface="Noto Sans T Chinese" charset="1" panose="020B0500000000000000"/>
      <p:regular r:id="rId35"/>
    </p:embeddedFont>
    <p:embeddedFont>
      <p:font typeface="Noto Sans T Chinese Bold" charset="1" panose="020B0800000000000000"/>
      <p:regular r:id="rId36"/>
    </p:embeddedFont>
    <p:embeddedFont>
      <p:font typeface="DM Sans" charset="1" panose="00000000000000000000"/>
      <p:regular r:id="rId37"/>
    </p:embeddedFont>
    <p:embeddedFont>
      <p:font typeface="DM Sans Bold" charset="1" panose="0000000000000000000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notesMasters/notesMaster1.xml" Type="http://schemas.openxmlformats.org/officeDocument/2006/relationships/notesMaster"/><Relationship Id="rId31" Target="theme/theme2.xml" Type="http://schemas.openxmlformats.org/officeDocument/2006/relationships/theme"/><Relationship Id="rId32" Target="notesSlides/notesSlide1.xml" Type="http://schemas.openxmlformats.org/officeDocument/2006/relationships/notesSlide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前端 ：使用者與應用程式互動的界面，通常是使用 HTML、CSS 和 JavaScript 開發的網頁。當使用者在網頁上輸入資料並提交時，資料會通過 HTTP 請求發送到伺服器。</a:t>
            </a:r>
          </a:p>
          <a:p>
            <a:r>
              <a:rPr lang="en-US"/>
              <a:t>         後端 ：後端是處理資料的中間層，這裡我們使用 Node.js 作為後端伺服器。它接收來自前端的資料，並進行處理（如驗證資料、與資料庫互動等）。</a:t>
            </a:r>
          </a:p>
          <a:p>
            <a:r>
              <a:rPr lang="en-US"/>
              <a:t>         資料庫：MySQL 是一個關聯式資料庫管理系統，它負責儲存應用程式的資料。Node.js 會與 MySQL 資料庫進行互動，將使用者的資料寫入適當的表中。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svg" Type="http://schemas.openxmlformats.org/officeDocument/2006/relationships/image"/><Relationship Id="rId12" Target="../media/image10.png" Type="http://schemas.openxmlformats.org/officeDocument/2006/relationships/image"/><Relationship Id="rId13" Target="../media/image11.svg" Type="http://schemas.openxmlformats.org/officeDocument/2006/relationships/image"/><Relationship Id="rId14" Target="../media/image12.png" Type="http://schemas.openxmlformats.org/officeDocument/2006/relationships/image"/><Relationship Id="rId15" Target="../media/image13.svg" Type="http://schemas.openxmlformats.org/officeDocument/2006/relationships/image"/><Relationship Id="rId16" Target="../media/image14.png" Type="http://schemas.openxmlformats.org/officeDocument/2006/relationships/image"/><Relationship Id="rId17" Target="../media/image15.svg" Type="http://schemas.openxmlformats.org/officeDocument/2006/relationships/image"/><Relationship Id="rId18" Target="../media/image16.png" Type="http://schemas.openxmlformats.org/officeDocument/2006/relationships/image"/><Relationship Id="rId19" Target="../media/image17.svg" Type="http://schemas.openxmlformats.org/officeDocument/2006/relationships/image"/><Relationship Id="rId2" Target="../notesSlides/notesSlide1.xml" Type="http://schemas.openxmlformats.org/officeDocument/2006/relationships/notesSlide"/><Relationship Id="rId20" Target="../media/image18.png" Type="http://schemas.openxmlformats.org/officeDocument/2006/relationships/image"/><Relationship Id="rId21" Target="../media/image19.svg" Type="http://schemas.openxmlformats.org/officeDocument/2006/relationships/image"/><Relationship Id="rId22" Target="../media/image20.png" Type="http://schemas.openxmlformats.org/officeDocument/2006/relationships/image"/><Relationship Id="rId23" Target="../media/image21.svg" Type="http://schemas.openxmlformats.org/officeDocument/2006/relationships/image"/><Relationship Id="rId24" Target="../media/image22.png" Type="http://schemas.openxmlformats.org/officeDocument/2006/relationships/image"/><Relationship Id="rId25" Target="../media/image23.svg" Type="http://schemas.openxmlformats.org/officeDocument/2006/relationships/image"/><Relationship Id="rId26" Target="../media/image24.png" Type="http://schemas.openxmlformats.org/officeDocument/2006/relationships/image"/><Relationship Id="rId27" Target="../media/image25.svg" Type="http://schemas.openxmlformats.org/officeDocument/2006/relationships/image"/><Relationship Id="rId28" Target="../media/image26.png" Type="http://schemas.openxmlformats.org/officeDocument/2006/relationships/image"/><Relationship Id="rId29" Target="../media/image27.svg" Type="http://schemas.openxmlformats.org/officeDocument/2006/relationships/image"/><Relationship Id="rId3" Target="../media/image1.png" Type="http://schemas.openxmlformats.org/officeDocument/2006/relationships/image"/><Relationship Id="rId30" Target="../media/image28.png" Type="http://schemas.openxmlformats.org/officeDocument/2006/relationships/image"/><Relationship Id="rId31" Target="../media/image29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20.png" Type="http://schemas.openxmlformats.org/officeDocument/2006/relationships/image"/><Relationship Id="rId14" Target="../media/image21.svg" Type="http://schemas.openxmlformats.org/officeDocument/2006/relationships/image"/><Relationship Id="rId15" Target="../media/image24.png" Type="http://schemas.openxmlformats.org/officeDocument/2006/relationships/image"/><Relationship Id="rId16" Target="../media/image25.svg" Type="http://schemas.openxmlformats.org/officeDocument/2006/relationships/image"/><Relationship Id="rId17" Target="../media/image28.png" Type="http://schemas.openxmlformats.org/officeDocument/2006/relationships/image"/><Relationship Id="rId18" Target="../media/image29.svg" Type="http://schemas.openxmlformats.org/officeDocument/2006/relationships/image"/><Relationship Id="rId19" Target="../media/image46.png" Type="http://schemas.openxmlformats.org/officeDocument/2006/relationships/image"/><Relationship Id="rId2" Target="../media/image1.png" Type="http://schemas.openxmlformats.org/officeDocument/2006/relationships/image"/><Relationship Id="rId20" Target="../media/image47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20.png" Type="http://schemas.openxmlformats.org/officeDocument/2006/relationships/image"/><Relationship Id="rId14" Target="../media/image21.svg" Type="http://schemas.openxmlformats.org/officeDocument/2006/relationships/image"/><Relationship Id="rId15" Target="../media/image24.png" Type="http://schemas.openxmlformats.org/officeDocument/2006/relationships/image"/><Relationship Id="rId16" Target="../media/image25.svg" Type="http://schemas.openxmlformats.org/officeDocument/2006/relationships/image"/><Relationship Id="rId17" Target="../media/image28.png" Type="http://schemas.openxmlformats.org/officeDocument/2006/relationships/image"/><Relationship Id="rId18" Target="../media/image29.svg" Type="http://schemas.openxmlformats.org/officeDocument/2006/relationships/image"/><Relationship Id="rId19" Target="../media/image48.png" Type="http://schemas.openxmlformats.org/officeDocument/2006/relationships/image"/><Relationship Id="rId2" Target="../media/image1.png" Type="http://schemas.openxmlformats.org/officeDocument/2006/relationships/image"/><Relationship Id="rId20" Target="../media/image49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0.png" Type="http://schemas.openxmlformats.org/officeDocument/2006/relationships/image"/><Relationship Id="rId2" Target="../media/image1.png" Type="http://schemas.openxmlformats.org/officeDocument/2006/relationships/image"/><Relationship Id="rId20" Target="../media/image21.svg" Type="http://schemas.openxmlformats.org/officeDocument/2006/relationships/image"/><Relationship Id="rId21" Target="../media/image22.png" Type="http://schemas.openxmlformats.org/officeDocument/2006/relationships/image"/><Relationship Id="rId22" Target="../media/image23.svg" Type="http://schemas.openxmlformats.org/officeDocument/2006/relationships/image"/><Relationship Id="rId23" Target="../media/image24.png" Type="http://schemas.openxmlformats.org/officeDocument/2006/relationships/image"/><Relationship Id="rId24" Target="../media/image25.svg" Type="http://schemas.openxmlformats.org/officeDocument/2006/relationships/image"/><Relationship Id="rId25" Target="../media/image26.png" Type="http://schemas.openxmlformats.org/officeDocument/2006/relationships/image"/><Relationship Id="rId26" Target="../media/image27.svg" Type="http://schemas.openxmlformats.org/officeDocument/2006/relationships/image"/><Relationship Id="rId27" Target="../media/image28.png" Type="http://schemas.openxmlformats.org/officeDocument/2006/relationships/image"/><Relationship Id="rId28" Target="../media/image29.svg" Type="http://schemas.openxmlformats.org/officeDocument/2006/relationships/image"/><Relationship Id="rId29" Target="../media/image50.png" Type="http://schemas.openxmlformats.org/officeDocument/2006/relationships/image"/><Relationship Id="rId3" Target="../media/image2.png" Type="http://schemas.openxmlformats.org/officeDocument/2006/relationships/image"/><Relationship Id="rId30" Target="../media/image51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0.png" Type="http://schemas.openxmlformats.org/officeDocument/2006/relationships/image"/><Relationship Id="rId2" Target="../media/image1.png" Type="http://schemas.openxmlformats.org/officeDocument/2006/relationships/image"/><Relationship Id="rId20" Target="../media/image21.svg" Type="http://schemas.openxmlformats.org/officeDocument/2006/relationships/image"/><Relationship Id="rId21" Target="../media/image22.png" Type="http://schemas.openxmlformats.org/officeDocument/2006/relationships/image"/><Relationship Id="rId22" Target="../media/image23.svg" Type="http://schemas.openxmlformats.org/officeDocument/2006/relationships/image"/><Relationship Id="rId23" Target="../media/image24.png" Type="http://schemas.openxmlformats.org/officeDocument/2006/relationships/image"/><Relationship Id="rId24" Target="../media/image25.svg" Type="http://schemas.openxmlformats.org/officeDocument/2006/relationships/image"/><Relationship Id="rId25" Target="../media/image26.png" Type="http://schemas.openxmlformats.org/officeDocument/2006/relationships/image"/><Relationship Id="rId26" Target="../media/image27.svg" Type="http://schemas.openxmlformats.org/officeDocument/2006/relationships/image"/><Relationship Id="rId27" Target="../media/image28.png" Type="http://schemas.openxmlformats.org/officeDocument/2006/relationships/image"/><Relationship Id="rId28" Target="../media/image29.svg" Type="http://schemas.openxmlformats.org/officeDocument/2006/relationships/image"/><Relationship Id="rId29" Target="../media/image52.png" Type="http://schemas.openxmlformats.org/officeDocument/2006/relationships/image"/><Relationship Id="rId3" Target="../media/image2.png" Type="http://schemas.openxmlformats.org/officeDocument/2006/relationships/image"/><Relationship Id="rId30" Target="../media/image53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0.png" Type="http://schemas.openxmlformats.org/officeDocument/2006/relationships/image"/><Relationship Id="rId2" Target="../media/image1.png" Type="http://schemas.openxmlformats.org/officeDocument/2006/relationships/image"/><Relationship Id="rId20" Target="../media/image21.svg" Type="http://schemas.openxmlformats.org/officeDocument/2006/relationships/image"/><Relationship Id="rId21" Target="../media/image22.png" Type="http://schemas.openxmlformats.org/officeDocument/2006/relationships/image"/><Relationship Id="rId22" Target="../media/image23.svg" Type="http://schemas.openxmlformats.org/officeDocument/2006/relationships/image"/><Relationship Id="rId23" Target="../media/image24.png" Type="http://schemas.openxmlformats.org/officeDocument/2006/relationships/image"/><Relationship Id="rId24" Target="../media/image25.svg" Type="http://schemas.openxmlformats.org/officeDocument/2006/relationships/image"/><Relationship Id="rId25" Target="../media/image26.png" Type="http://schemas.openxmlformats.org/officeDocument/2006/relationships/image"/><Relationship Id="rId26" Target="../media/image27.svg" Type="http://schemas.openxmlformats.org/officeDocument/2006/relationships/image"/><Relationship Id="rId27" Target="../media/image28.png" Type="http://schemas.openxmlformats.org/officeDocument/2006/relationships/image"/><Relationship Id="rId28" Target="../media/image29.svg" Type="http://schemas.openxmlformats.org/officeDocument/2006/relationships/image"/><Relationship Id="rId29" Target="../media/image5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28.png" Type="http://schemas.openxmlformats.org/officeDocument/2006/relationships/image"/><Relationship Id="rId14" Target="../media/image29.svg" Type="http://schemas.openxmlformats.org/officeDocument/2006/relationships/image"/><Relationship Id="rId15" Target="../media/image55.pn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28.png" Type="http://schemas.openxmlformats.org/officeDocument/2006/relationships/image"/><Relationship Id="rId14" Target="../media/image29.sv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28.png" Type="http://schemas.openxmlformats.org/officeDocument/2006/relationships/image"/><Relationship Id="rId14" Target="../media/image29.svg" Type="http://schemas.openxmlformats.org/officeDocument/2006/relationships/image"/><Relationship Id="rId15" Target="../media/image56.png" Type="http://schemas.openxmlformats.org/officeDocument/2006/relationships/image"/><Relationship Id="rId16" Target="../media/image57.pn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28.png" Type="http://schemas.openxmlformats.org/officeDocument/2006/relationships/image"/><Relationship Id="rId14" Target="../media/image29.svg" Type="http://schemas.openxmlformats.org/officeDocument/2006/relationships/image"/><Relationship Id="rId15" Target="../media/image58.pn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28.png" Type="http://schemas.openxmlformats.org/officeDocument/2006/relationships/image"/><Relationship Id="rId14" Target="../media/image29.svg" Type="http://schemas.openxmlformats.org/officeDocument/2006/relationships/image"/><Relationship Id="rId15" Target="../media/image59.png" Type="http://schemas.openxmlformats.org/officeDocument/2006/relationships/image"/><Relationship Id="rId16" Target="../media/image60.png" Type="http://schemas.openxmlformats.org/officeDocument/2006/relationships/image"/><Relationship Id="rId17" Target="../media/image61.pn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20.png" Type="http://schemas.openxmlformats.org/officeDocument/2006/relationships/image"/><Relationship Id="rId14" Target="../media/image21.svg" Type="http://schemas.openxmlformats.org/officeDocument/2006/relationships/image"/><Relationship Id="rId15" Target="../media/image24.png" Type="http://schemas.openxmlformats.org/officeDocument/2006/relationships/image"/><Relationship Id="rId16" Target="../media/image25.svg" Type="http://schemas.openxmlformats.org/officeDocument/2006/relationships/image"/><Relationship Id="rId17" Target="../media/image28.png" Type="http://schemas.openxmlformats.org/officeDocument/2006/relationships/image"/><Relationship Id="rId18" Target="../media/image29.svg" Type="http://schemas.openxmlformats.org/officeDocument/2006/relationships/image"/><Relationship Id="rId19" Target="../media/image30.png" Type="http://schemas.openxmlformats.org/officeDocument/2006/relationships/image"/><Relationship Id="rId2" Target="../media/image1.png" Type="http://schemas.openxmlformats.org/officeDocument/2006/relationships/image"/><Relationship Id="rId20" Target="../media/image31.png" Type="http://schemas.openxmlformats.org/officeDocument/2006/relationships/image"/><Relationship Id="rId21" Target="../media/image32.png" Type="http://schemas.openxmlformats.org/officeDocument/2006/relationships/image"/><Relationship Id="rId22" Target="../media/image33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28.png" Type="http://schemas.openxmlformats.org/officeDocument/2006/relationships/image"/><Relationship Id="rId14" Target="../media/image29.svg" Type="http://schemas.openxmlformats.org/officeDocument/2006/relationships/image"/><Relationship Id="rId15" Target="../media/image62.png" Type="http://schemas.openxmlformats.org/officeDocument/2006/relationships/image"/><Relationship Id="rId16" Target="../media/image63.png" Type="http://schemas.openxmlformats.org/officeDocument/2006/relationships/image"/><Relationship Id="rId17" Target="../media/image64.png" Type="http://schemas.openxmlformats.org/officeDocument/2006/relationships/image"/><Relationship Id="rId18" Target="../media/image65.pn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28.png" Type="http://schemas.openxmlformats.org/officeDocument/2006/relationships/image"/><Relationship Id="rId14" Target="../media/image29.svg" Type="http://schemas.openxmlformats.org/officeDocument/2006/relationships/image"/><Relationship Id="rId15" Target="../media/image66.pn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28.png" Type="http://schemas.openxmlformats.org/officeDocument/2006/relationships/image"/><Relationship Id="rId14" Target="../media/image29.sv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28.png" Type="http://schemas.openxmlformats.org/officeDocument/2006/relationships/image"/><Relationship Id="rId14" Target="../media/image29.sv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16.png" Type="http://schemas.openxmlformats.org/officeDocument/2006/relationships/image"/><Relationship Id="rId16" Target="../media/image17.svg" Type="http://schemas.openxmlformats.org/officeDocument/2006/relationships/image"/><Relationship Id="rId17" Target="../media/image18.png" Type="http://schemas.openxmlformats.org/officeDocument/2006/relationships/image"/><Relationship Id="rId18" Target="../media/image19.svg" Type="http://schemas.openxmlformats.org/officeDocument/2006/relationships/image"/><Relationship Id="rId19" Target="../media/image20.png" Type="http://schemas.openxmlformats.org/officeDocument/2006/relationships/image"/><Relationship Id="rId2" Target="../media/image1.png" Type="http://schemas.openxmlformats.org/officeDocument/2006/relationships/image"/><Relationship Id="rId20" Target="../media/image21.svg" Type="http://schemas.openxmlformats.org/officeDocument/2006/relationships/image"/><Relationship Id="rId21" Target="../media/image22.png" Type="http://schemas.openxmlformats.org/officeDocument/2006/relationships/image"/><Relationship Id="rId22" Target="../media/image23.svg" Type="http://schemas.openxmlformats.org/officeDocument/2006/relationships/image"/><Relationship Id="rId23" Target="../media/image24.png" Type="http://schemas.openxmlformats.org/officeDocument/2006/relationships/image"/><Relationship Id="rId24" Target="../media/image25.svg" Type="http://schemas.openxmlformats.org/officeDocument/2006/relationships/image"/><Relationship Id="rId25" Target="../media/image26.png" Type="http://schemas.openxmlformats.org/officeDocument/2006/relationships/image"/><Relationship Id="rId26" Target="../media/image27.svg" Type="http://schemas.openxmlformats.org/officeDocument/2006/relationships/image"/><Relationship Id="rId27" Target="../media/image28.png" Type="http://schemas.openxmlformats.org/officeDocument/2006/relationships/image"/><Relationship Id="rId28" Target="../media/image29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6.png" Type="http://schemas.openxmlformats.org/officeDocument/2006/relationships/image"/><Relationship Id="rId12" Target="../media/image27.svg" Type="http://schemas.openxmlformats.org/officeDocument/2006/relationships/image"/><Relationship Id="rId13" Target="../media/image34.png" Type="http://schemas.openxmlformats.org/officeDocument/2006/relationships/image"/><Relationship Id="rId14" Target="../media/image35.png" Type="http://schemas.openxmlformats.org/officeDocument/2006/relationships/image"/><Relationship Id="rId15" Target="../media/image36.png" Type="http://schemas.openxmlformats.org/officeDocument/2006/relationships/image"/><Relationship Id="rId16" Target="../media/image37.pn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38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20.png" Type="http://schemas.openxmlformats.org/officeDocument/2006/relationships/image"/><Relationship Id="rId14" Target="../media/image21.svg" Type="http://schemas.openxmlformats.org/officeDocument/2006/relationships/image"/><Relationship Id="rId15" Target="../media/image24.png" Type="http://schemas.openxmlformats.org/officeDocument/2006/relationships/image"/><Relationship Id="rId16" Target="../media/image25.svg" Type="http://schemas.openxmlformats.org/officeDocument/2006/relationships/image"/><Relationship Id="rId17" Target="../media/image28.png" Type="http://schemas.openxmlformats.org/officeDocument/2006/relationships/image"/><Relationship Id="rId18" Target="../media/image29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20.png" Type="http://schemas.openxmlformats.org/officeDocument/2006/relationships/image"/><Relationship Id="rId14" Target="../media/image21.svg" Type="http://schemas.openxmlformats.org/officeDocument/2006/relationships/image"/><Relationship Id="rId15" Target="../media/image24.png" Type="http://schemas.openxmlformats.org/officeDocument/2006/relationships/image"/><Relationship Id="rId16" Target="../media/image25.svg" Type="http://schemas.openxmlformats.org/officeDocument/2006/relationships/image"/><Relationship Id="rId17" Target="../media/image28.png" Type="http://schemas.openxmlformats.org/officeDocument/2006/relationships/image"/><Relationship Id="rId18" Target="../media/image29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20.png" Type="http://schemas.openxmlformats.org/officeDocument/2006/relationships/image"/><Relationship Id="rId14" Target="../media/image21.svg" Type="http://schemas.openxmlformats.org/officeDocument/2006/relationships/image"/><Relationship Id="rId15" Target="../media/image24.png" Type="http://schemas.openxmlformats.org/officeDocument/2006/relationships/image"/><Relationship Id="rId16" Target="../media/image25.svg" Type="http://schemas.openxmlformats.org/officeDocument/2006/relationships/image"/><Relationship Id="rId17" Target="../media/image28.png" Type="http://schemas.openxmlformats.org/officeDocument/2006/relationships/image"/><Relationship Id="rId18" Target="../media/image29.svg" Type="http://schemas.openxmlformats.org/officeDocument/2006/relationships/image"/><Relationship Id="rId19" Target="../media/image43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20.png" Type="http://schemas.openxmlformats.org/officeDocument/2006/relationships/image"/><Relationship Id="rId14" Target="../media/image21.svg" Type="http://schemas.openxmlformats.org/officeDocument/2006/relationships/image"/><Relationship Id="rId15" Target="../media/image24.png" Type="http://schemas.openxmlformats.org/officeDocument/2006/relationships/image"/><Relationship Id="rId16" Target="../media/image25.svg" Type="http://schemas.openxmlformats.org/officeDocument/2006/relationships/image"/><Relationship Id="rId17" Target="../media/image28.png" Type="http://schemas.openxmlformats.org/officeDocument/2006/relationships/image"/><Relationship Id="rId18" Target="../media/image29.svg" Type="http://schemas.openxmlformats.org/officeDocument/2006/relationships/image"/><Relationship Id="rId19" Target="../media/image44.png" Type="http://schemas.openxmlformats.org/officeDocument/2006/relationships/image"/><Relationship Id="rId2" Target="../media/image1.png" Type="http://schemas.openxmlformats.org/officeDocument/2006/relationships/image"/><Relationship Id="rId20" Target="../media/image45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36705" y="6409875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4737926" y="2576219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5378913" y="2898645"/>
            <a:ext cx="8097457" cy="3461011"/>
            <a:chOff x="0" y="0"/>
            <a:chExt cx="1563751" cy="66837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63751" cy="668377"/>
            </a:xfrm>
            <a:custGeom>
              <a:avLst/>
              <a:gdLst/>
              <a:ahLst/>
              <a:cxnLst/>
              <a:rect r="r" b="b" t="t" l="l"/>
              <a:pathLst>
                <a:path h="668377" w="1563751">
                  <a:moveTo>
                    <a:pt x="0" y="0"/>
                  </a:moveTo>
                  <a:lnTo>
                    <a:pt x="1563751" y="0"/>
                  </a:lnTo>
                  <a:lnTo>
                    <a:pt x="1563751" y="668377"/>
                  </a:lnTo>
                  <a:lnTo>
                    <a:pt x="0" y="6683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1563751" cy="735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449"/>
                </a:lnSpc>
              </a:pPr>
              <a:r>
                <a:rPr lang="en-US" sz="64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自動化生產線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3003238" y="7338737"/>
            <a:ext cx="12848809" cy="5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1"/>
              </a:lnSpc>
            </a:pPr>
            <a:r>
              <a:rPr lang="en-US" sz="3399" spc="180">
                <a:solidFill>
                  <a:srgbClr val="231F2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老師 : 翁添雄老師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237838" y="8216065"/>
            <a:ext cx="637960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成員 : 資工三A 411147500 李紘緯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573240" y="8893298"/>
            <a:ext cx="4051334" cy="2765036"/>
          </a:xfrm>
          <a:custGeom>
            <a:avLst/>
            <a:gdLst/>
            <a:ahLst/>
            <a:cxnLst/>
            <a:rect r="r" b="b" t="t" l="l"/>
            <a:pathLst>
              <a:path h="2765036" w="4051334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62955" y="886458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674156" y="-1322787"/>
            <a:ext cx="4224468" cy="2645573"/>
          </a:xfrm>
          <a:custGeom>
            <a:avLst/>
            <a:gdLst/>
            <a:ahLst/>
            <a:cxnLst/>
            <a:rect r="r" b="b" t="t" l="l"/>
            <a:pathLst>
              <a:path h="2645573" w="4224468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101574" y="9560661"/>
            <a:ext cx="3169280" cy="2226419"/>
          </a:xfrm>
          <a:custGeom>
            <a:avLst/>
            <a:gdLst/>
            <a:ahLst/>
            <a:cxnLst/>
            <a:rect r="r" b="b" t="t" l="l"/>
            <a:pathLst>
              <a:path h="2226419" w="316928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653627" y="-3037933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5400000">
            <a:off x="4745771" y="-187733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2932282" y="9271808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5262955" y="-1072630"/>
            <a:ext cx="1996345" cy="2149497"/>
          </a:xfrm>
          <a:custGeom>
            <a:avLst/>
            <a:gdLst/>
            <a:ahLst/>
            <a:cxnLst/>
            <a:rect r="r" b="b" t="t" l="l"/>
            <a:pathLst>
              <a:path h="2149497" w="1996345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7808901" y="6748366"/>
            <a:ext cx="9612514" cy="2509934"/>
          </a:xfrm>
          <a:custGeom>
            <a:avLst/>
            <a:gdLst/>
            <a:ahLst/>
            <a:cxnLst/>
            <a:rect r="r" b="b" t="t" l="l"/>
            <a:pathLst>
              <a:path h="2509934" w="9612514">
                <a:moveTo>
                  <a:pt x="0" y="0"/>
                </a:moveTo>
                <a:lnTo>
                  <a:pt x="9612514" y="0"/>
                </a:lnTo>
                <a:lnTo>
                  <a:pt x="9612514" y="2509934"/>
                </a:lnTo>
                <a:lnTo>
                  <a:pt x="0" y="250993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51784" y="3249118"/>
            <a:ext cx="11301259" cy="2853568"/>
          </a:xfrm>
          <a:custGeom>
            <a:avLst/>
            <a:gdLst/>
            <a:ahLst/>
            <a:cxnLst/>
            <a:rect r="r" b="b" t="t" l="l"/>
            <a:pathLst>
              <a:path h="2853568" w="11301259">
                <a:moveTo>
                  <a:pt x="0" y="0"/>
                </a:moveTo>
                <a:lnTo>
                  <a:pt x="11301259" y="0"/>
                </a:lnTo>
                <a:lnTo>
                  <a:pt x="11301259" y="2853568"/>
                </a:lnTo>
                <a:lnTo>
                  <a:pt x="0" y="2853568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-1803614" y="933450"/>
            <a:ext cx="961251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MYSQL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573240" y="8893298"/>
            <a:ext cx="4051334" cy="2765036"/>
          </a:xfrm>
          <a:custGeom>
            <a:avLst/>
            <a:gdLst/>
            <a:ahLst/>
            <a:cxnLst/>
            <a:rect r="r" b="b" t="t" l="l"/>
            <a:pathLst>
              <a:path h="2765036" w="4051334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62955" y="886458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674156" y="-1322787"/>
            <a:ext cx="4224468" cy="2645573"/>
          </a:xfrm>
          <a:custGeom>
            <a:avLst/>
            <a:gdLst/>
            <a:ahLst/>
            <a:cxnLst/>
            <a:rect r="r" b="b" t="t" l="l"/>
            <a:pathLst>
              <a:path h="2645573" w="4224468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101574" y="9560661"/>
            <a:ext cx="3169280" cy="2226419"/>
          </a:xfrm>
          <a:custGeom>
            <a:avLst/>
            <a:gdLst/>
            <a:ahLst/>
            <a:cxnLst/>
            <a:rect r="r" b="b" t="t" l="l"/>
            <a:pathLst>
              <a:path h="2226419" w="316928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653627" y="-3037933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5400000">
            <a:off x="4745771" y="-187733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2932282" y="9271808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5262955" y="-1072630"/>
            <a:ext cx="1996345" cy="2149497"/>
          </a:xfrm>
          <a:custGeom>
            <a:avLst/>
            <a:gdLst/>
            <a:ahLst/>
            <a:cxnLst/>
            <a:rect r="r" b="b" t="t" l="l"/>
            <a:pathLst>
              <a:path h="2149497" w="1996345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2349878" y="5961682"/>
            <a:ext cx="4909422" cy="2819601"/>
          </a:xfrm>
          <a:custGeom>
            <a:avLst/>
            <a:gdLst/>
            <a:ahLst/>
            <a:cxnLst/>
            <a:rect r="r" b="b" t="t" l="l"/>
            <a:pathLst>
              <a:path h="2819601" w="4909422">
                <a:moveTo>
                  <a:pt x="0" y="0"/>
                </a:moveTo>
                <a:lnTo>
                  <a:pt x="4909422" y="0"/>
                </a:lnTo>
                <a:lnTo>
                  <a:pt x="4909422" y="2819601"/>
                </a:lnTo>
                <a:lnTo>
                  <a:pt x="0" y="2819601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3537785"/>
            <a:ext cx="10103147" cy="2423897"/>
          </a:xfrm>
          <a:custGeom>
            <a:avLst/>
            <a:gdLst/>
            <a:ahLst/>
            <a:cxnLst/>
            <a:rect r="r" b="b" t="t" l="l"/>
            <a:pathLst>
              <a:path h="2423897" w="10103147">
                <a:moveTo>
                  <a:pt x="0" y="0"/>
                </a:moveTo>
                <a:lnTo>
                  <a:pt x="10103147" y="0"/>
                </a:lnTo>
                <a:lnTo>
                  <a:pt x="10103147" y="2423897"/>
                </a:lnTo>
                <a:lnTo>
                  <a:pt x="0" y="2423897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897707" y="1666551"/>
            <a:ext cx="278010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pymysql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901798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47044" y="9882374"/>
            <a:ext cx="3296956" cy="809253"/>
          </a:xfrm>
          <a:custGeom>
            <a:avLst/>
            <a:gdLst/>
            <a:ahLst/>
            <a:cxnLst/>
            <a:rect r="r" b="b" t="t" l="l"/>
            <a:pathLst>
              <a:path h="809253" w="3296956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94772" y="9017983"/>
            <a:ext cx="4427843" cy="3481392"/>
          </a:xfrm>
          <a:custGeom>
            <a:avLst/>
            <a:gdLst/>
            <a:ahLst/>
            <a:cxnLst/>
            <a:rect r="r" b="b" t="t" l="l"/>
            <a:pathLst>
              <a:path h="3481392" w="4427843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763398" y="-1534296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801533" y="-3053980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495522" y="-3297794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4861154" y="-2102294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494810" y="2371030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570549" y="949682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282649">
            <a:off x="16596506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7259300" y="-971659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4263267" y="3082034"/>
            <a:ext cx="10360241" cy="2153533"/>
          </a:xfrm>
          <a:custGeom>
            <a:avLst/>
            <a:gdLst/>
            <a:ahLst/>
            <a:cxnLst/>
            <a:rect r="r" b="b" t="t" l="l"/>
            <a:pathLst>
              <a:path h="2153533" w="10360241">
                <a:moveTo>
                  <a:pt x="0" y="0"/>
                </a:moveTo>
                <a:lnTo>
                  <a:pt x="10360240" y="0"/>
                </a:lnTo>
                <a:lnTo>
                  <a:pt x="10360240" y="2153533"/>
                </a:lnTo>
                <a:lnTo>
                  <a:pt x="0" y="2153533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263267" y="6491383"/>
            <a:ext cx="10360241" cy="2135175"/>
          </a:xfrm>
          <a:custGeom>
            <a:avLst/>
            <a:gdLst/>
            <a:ahLst/>
            <a:cxnLst/>
            <a:rect r="r" b="b" t="t" l="l"/>
            <a:pathLst>
              <a:path h="2135175" w="10360241">
                <a:moveTo>
                  <a:pt x="0" y="0"/>
                </a:moveTo>
                <a:lnTo>
                  <a:pt x="10360240" y="0"/>
                </a:lnTo>
                <a:lnTo>
                  <a:pt x="10360240" y="2135175"/>
                </a:lnTo>
                <a:lnTo>
                  <a:pt x="0" y="2135175"/>
                </a:lnTo>
                <a:lnTo>
                  <a:pt x="0" y="0"/>
                </a:lnTo>
                <a:close/>
              </a:path>
            </a:pathLst>
          </a:custGeom>
          <a:blipFill>
            <a:blip r:embed="rId30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751286" y="1737718"/>
            <a:ext cx="251198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process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901798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47044" y="9882374"/>
            <a:ext cx="3296956" cy="809253"/>
          </a:xfrm>
          <a:custGeom>
            <a:avLst/>
            <a:gdLst/>
            <a:ahLst/>
            <a:cxnLst/>
            <a:rect r="r" b="b" t="t" l="l"/>
            <a:pathLst>
              <a:path h="809253" w="3296956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94772" y="9017983"/>
            <a:ext cx="4427843" cy="3481392"/>
          </a:xfrm>
          <a:custGeom>
            <a:avLst/>
            <a:gdLst/>
            <a:ahLst/>
            <a:cxnLst/>
            <a:rect r="r" b="b" t="t" l="l"/>
            <a:pathLst>
              <a:path h="3481392" w="4427843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763398" y="-1534296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801533" y="-3053980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495522" y="-3297794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4861154" y="-2102294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494810" y="2371030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570549" y="949682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282649">
            <a:off x="16596506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7259300" y="-971659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3493371" y="2971809"/>
            <a:ext cx="11301259" cy="6046174"/>
          </a:xfrm>
          <a:custGeom>
            <a:avLst/>
            <a:gdLst/>
            <a:ahLst/>
            <a:cxnLst/>
            <a:rect r="r" b="b" t="t" l="l"/>
            <a:pathLst>
              <a:path h="6046174" w="11301259">
                <a:moveTo>
                  <a:pt x="0" y="0"/>
                </a:moveTo>
                <a:lnTo>
                  <a:pt x="11301258" y="0"/>
                </a:lnTo>
                <a:lnTo>
                  <a:pt x="11301258" y="6046174"/>
                </a:lnTo>
                <a:lnTo>
                  <a:pt x="0" y="6046174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307535" y="5093202"/>
            <a:ext cx="2671036" cy="537917"/>
          </a:xfrm>
          <a:custGeom>
            <a:avLst/>
            <a:gdLst/>
            <a:ahLst/>
            <a:cxnLst/>
            <a:rect r="r" b="b" t="t" l="l"/>
            <a:pathLst>
              <a:path h="537917" w="2671036">
                <a:moveTo>
                  <a:pt x="0" y="0"/>
                </a:moveTo>
                <a:lnTo>
                  <a:pt x="2671035" y="0"/>
                </a:lnTo>
                <a:lnTo>
                  <a:pt x="2671035" y="537917"/>
                </a:lnTo>
                <a:lnTo>
                  <a:pt x="0" y="537917"/>
                </a:lnTo>
                <a:lnTo>
                  <a:pt x="0" y="0"/>
                </a:lnTo>
                <a:close/>
              </a:path>
            </a:pathLst>
          </a:custGeom>
          <a:blipFill>
            <a:blip r:embed="rId30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686576" y="1737718"/>
            <a:ext cx="264140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特殊處理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901798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47044" y="9882374"/>
            <a:ext cx="3296956" cy="809253"/>
          </a:xfrm>
          <a:custGeom>
            <a:avLst/>
            <a:gdLst/>
            <a:ahLst/>
            <a:cxnLst/>
            <a:rect r="r" b="b" t="t" l="l"/>
            <a:pathLst>
              <a:path h="809253" w="3296956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94772" y="9017983"/>
            <a:ext cx="4427843" cy="3481392"/>
          </a:xfrm>
          <a:custGeom>
            <a:avLst/>
            <a:gdLst/>
            <a:ahLst/>
            <a:cxnLst/>
            <a:rect r="r" b="b" t="t" l="l"/>
            <a:pathLst>
              <a:path h="3481392" w="4427843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763398" y="-1534296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801533" y="-3053980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495522" y="-3297794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4861154" y="-2102294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494810" y="2371030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570549" y="949682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282649">
            <a:off x="16596506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7259300" y="-971659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3493371" y="3384742"/>
            <a:ext cx="11301259" cy="3517517"/>
          </a:xfrm>
          <a:custGeom>
            <a:avLst/>
            <a:gdLst/>
            <a:ahLst/>
            <a:cxnLst/>
            <a:rect r="r" b="b" t="t" l="l"/>
            <a:pathLst>
              <a:path h="3517517" w="11301259">
                <a:moveTo>
                  <a:pt x="0" y="0"/>
                </a:moveTo>
                <a:lnTo>
                  <a:pt x="11301258" y="0"/>
                </a:lnTo>
                <a:lnTo>
                  <a:pt x="11301258" y="3517516"/>
                </a:lnTo>
                <a:lnTo>
                  <a:pt x="0" y="3517516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751286" y="1737718"/>
            <a:ext cx="251198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process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4827993" y="-1392447"/>
            <a:ext cx="4017146" cy="3158481"/>
          </a:xfrm>
          <a:custGeom>
            <a:avLst/>
            <a:gdLst/>
            <a:ahLst/>
            <a:cxnLst/>
            <a:rect r="r" b="b" t="t" l="l"/>
            <a:pathLst>
              <a:path h="3158481" w="4017146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580296" y="-1616873"/>
            <a:ext cx="4224468" cy="2645573"/>
          </a:xfrm>
          <a:custGeom>
            <a:avLst/>
            <a:gdLst/>
            <a:ahLst/>
            <a:cxnLst/>
            <a:rect r="r" b="b" t="t" l="l"/>
            <a:pathLst>
              <a:path h="2645573" w="4224468">
                <a:moveTo>
                  <a:pt x="0" y="0"/>
                </a:moveTo>
                <a:lnTo>
                  <a:pt x="4224469" y="0"/>
                </a:lnTo>
                <a:lnTo>
                  <a:pt x="4224469" y="2645573"/>
                </a:lnTo>
                <a:lnTo>
                  <a:pt x="0" y="26455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285780" y="9560661"/>
            <a:ext cx="3169280" cy="2226419"/>
          </a:xfrm>
          <a:custGeom>
            <a:avLst/>
            <a:gdLst/>
            <a:ahLst/>
            <a:cxnLst/>
            <a:rect r="r" b="b" t="t" l="l"/>
            <a:pathLst>
              <a:path h="2226419" w="316928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5400000">
            <a:off x="12134412" y="9245030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1558320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7259300" y="7433853"/>
            <a:ext cx="1794966" cy="1932669"/>
          </a:xfrm>
          <a:custGeom>
            <a:avLst/>
            <a:gdLst/>
            <a:ahLst/>
            <a:cxnLst/>
            <a:rect r="r" b="b" t="t" l="l"/>
            <a:pathLst>
              <a:path h="1932669" w="1794966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-744232" y="460501"/>
            <a:ext cx="1488463" cy="1602652"/>
          </a:xfrm>
          <a:custGeom>
            <a:avLst/>
            <a:gdLst/>
            <a:ahLst/>
            <a:cxnLst/>
            <a:rect r="r" b="b" t="t" l="l"/>
            <a:pathLst>
              <a:path h="1602652" w="1488463">
                <a:moveTo>
                  <a:pt x="0" y="0"/>
                </a:moveTo>
                <a:lnTo>
                  <a:pt x="1488464" y="0"/>
                </a:lnTo>
                <a:lnTo>
                  <a:pt x="1488464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1573318" y="3319780"/>
            <a:ext cx="14462894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     YOLO等one stage模型通常</a:t>
            </a:r>
            <a:r>
              <a:rPr lang="en-US" sz="3399">
                <a:solidFill>
                  <a:srgbClr val="D4373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執行速度較快</a:t>
            </a: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，因為它們直接在單個網絡中進行預測，無需複雜的後處理。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     Faster R-CNN、MASK R-CNN等two stage模型通常具有更好的準確性，但是</a:t>
            </a:r>
            <a:r>
              <a:rPr lang="en-US" sz="3399">
                <a:solidFill>
                  <a:srgbClr val="D4373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訓練和推理速度通常較慢</a:t>
            </a: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。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3711472" y="6317617"/>
            <a:ext cx="10865057" cy="1575352"/>
          </a:xfrm>
          <a:custGeom>
            <a:avLst/>
            <a:gdLst/>
            <a:ahLst/>
            <a:cxnLst/>
            <a:rect r="r" b="b" t="t" l="l"/>
            <a:pathLst>
              <a:path h="1575352" w="10865057">
                <a:moveTo>
                  <a:pt x="0" y="0"/>
                </a:moveTo>
                <a:lnTo>
                  <a:pt x="10865056" y="0"/>
                </a:lnTo>
                <a:lnTo>
                  <a:pt x="10865056" y="1575352"/>
                </a:lnTo>
                <a:lnTo>
                  <a:pt x="0" y="157535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274861"/>
            <a:ext cx="544275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物件偵測模型選擇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4827993" y="-1392447"/>
            <a:ext cx="4017146" cy="3158481"/>
          </a:xfrm>
          <a:custGeom>
            <a:avLst/>
            <a:gdLst/>
            <a:ahLst/>
            <a:cxnLst/>
            <a:rect r="r" b="b" t="t" l="l"/>
            <a:pathLst>
              <a:path h="3158481" w="4017146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580296" y="-1616873"/>
            <a:ext cx="4224468" cy="2645573"/>
          </a:xfrm>
          <a:custGeom>
            <a:avLst/>
            <a:gdLst/>
            <a:ahLst/>
            <a:cxnLst/>
            <a:rect r="r" b="b" t="t" l="l"/>
            <a:pathLst>
              <a:path h="2645573" w="4224468">
                <a:moveTo>
                  <a:pt x="0" y="0"/>
                </a:moveTo>
                <a:lnTo>
                  <a:pt x="4224469" y="0"/>
                </a:lnTo>
                <a:lnTo>
                  <a:pt x="4224469" y="2645573"/>
                </a:lnTo>
                <a:lnTo>
                  <a:pt x="0" y="26455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285780" y="9560661"/>
            <a:ext cx="3169280" cy="2226419"/>
          </a:xfrm>
          <a:custGeom>
            <a:avLst/>
            <a:gdLst/>
            <a:ahLst/>
            <a:cxnLst/>
            <a:rect r="r" b="b" t="t" l="l"/>
            <a:pathLst>
              <a:path h="2226419" w="316928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5400000">
            <a:off x="12134412" y="9245030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1558320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7259300" y="7433853"/>
            <a:ext cx="1794966" cy="1932669"/>
          </a:xfrm>
          <a:custGeom>
            <a:avLst/>
            <a:gdLst/>
            <a:ahLst/>
            <a:cxnLst/>
            <a:rect r="r" b="b" t="t" l="l"/>
            <a:pathLst>
              <a:path h="1932669" w="1794966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-744232" y="460501"/>
            <a:ext cx="1488463" cy="1602652"/>
          </a:xfrm>
          <a:custGeom>
            <a:avLst/>
            <a:gdLst/>
            <a:ahLst/>
            <a:cxnLst/>
            <a:rect r="r" b="b" t="t" l="l"/>
            <a:pathLst>
              <a:path h="1602652" w="1488463">
                <a:moveTo>
                  <a:pt x="0" y="0"/>
                </a:moveTo>
                <a:lnTo>
                  <a:pt x="1488464" y="0"/>
                </a:lnTo>
                <a:lnTo>
                  <a:pt x="1488464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496947" y="537527"/>
            <a:ext cx="673074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物件偵測模型YOLOv7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14784" y="2915072"/>
            <a:ext cx="12930155" cy="307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     </a:t>
            </a:r>
            <a:r>
              <a:rPr lang="en-US" sz="35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相較於先前的版本，YOLOv7 在提高準確性的同時，維持了較高的速度。 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     模型泛化能力強，其靈活性使其能夠適應不同的任務和環境，並且可以針對特定用例進行客製化。此外，YOLOv7 的模型尺寸相對較小，對記憶體和計算資源要求較低，因此具有較高的效率。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14784" y="6844284"/>
            <a:ext cx="12930155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D4373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與 YOLOv4 相比，YOLOv7 實現了參數減少 75% 和計算量減少 36% 的效果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4827993" y="-1392447"/>
            <a:ext cx="4017146" cy="3158481"/>
          </a:xfrm>
          <a:custGeom>
            <a:avLst/>
            <a:gdLst/>
            <a:ahLst/>
            <a:cxnLst/>
            <a:rect r="r" b="b" t="t" l="l"/>
            <a:pathLst>
              <a:path h="3158481" w="4017146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580296" y="-1616873"/>
            <a:ext cx="4224468" cy="2645573"/>
          </a:xfrm>
          <a:custGeom>
            <a:avLst/>
            <a:gdLst/>
            <a:ahLst/>
            <a:cxnLst/>
            <a:rect r="r" b="b" t="t" l="l"/>
            <a:pathLst>
              <a:path h="2645573" w="4224468">
                <a:moveTo>
                  <a:pt x="0" y="0"/>
                </a:moveTo>
                <a:lnTo>
                  <a:pt x="4224469" y="0"/>
                </a:lnTo>
                <a:lnTo>
                  <a:pt x="4224469" y="2645573"/>
                </a:lnTo>
                <a:lnTo>
                  <a:pt x="0" y="26455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285780" y="9560661"/>
            <a:ext cx="3169280" cy="2226419"/>
          </a:xfrm>
          <a:custGeom>
            <a:avLst/>
            <a:gdLst/>
            <a:ahLst/>
            <a:cxnLst/>
            <a:rect r="r" b="b" t="t" l="l"/>
            <a:pathLst>
              <a:path h="2226419" w="316928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5400000">
            <a:off x="12134412" y="9245030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1558320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7259300" y="7433853"/>
            <a:ext cx="1794966" cy="1932669"/>
          </a:xfrm>
          <a:custGeom>
            <a:avLst/>
            <a:gdLst/>
            <a:ahLst/>
            <a:cxnLst/>
            <a:rect r="r" b="b" t="t" l="l"/>
            <a:pathLst>
              <a:path h="1932669" w="1794966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-744232" y="460501"/>
            <a:ext cx="1488463" cy="1602652"/>
          </a:xfrm>
          <a:custGeom>
            <a:avLst/>
            <a:gdLst/>
            <a:ahLst/>
            <a:cxnLst/>
            <a:rect r="r" b="b" t="t" l="l"/>
            <a:pathLst>
              <a:path h="1602652" w="1488463">
                <a:moveTo>
                  <a:pt x="0" y="0"/>
                </a:moveTo>
                <a:lnTo>
                  <a:pt x="1488464" y="0"/>
                </a:lnTo>
                <a:lnTo>
                  <a:pt x="1488464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8612426" y="3665071"/>
            <a:ext cx="3295024" cy="4020184"/>
          </a:xfrm>
          <a:custGeom>
            <a:avLst/>
            <a:gdLst/>
            <a:ahLst/>
            <a:cxnLst/>
            <a:rect r="r" b="b" t="t" l="l"/>
            <a:pathLst>
              <a:path h="4020184" w="3295024">
                <a:moveTo>
                  <a:pt x="0" y="0"/>
                </a:moveTo>
                <a:lnTo>
                  <a:pt x="3295024" y="0"/>
                </a:lnTo>
                <a:lnTo>
                  <a:pt x="3295024" y="4020184"/>
                </a:lnTo>
                <a:lnTo>
                  <a:pt x="0" y="402018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797447" y="3665071"/>
            <a:ext cx="3195531" cy="4020184"/>
          </a:xfrm>
          <a:custGeom>
            <a:avLst/>
            <a:gdLst/>
            <a:ahLst/>
            <a:cxnLst/>
            <a:rect r="r" b="b" t="t" l="l"/>
            <a:pathLst>
              <a:path h="4020184" w="3195531">
                <a:moveTo>
                  <a:pt x="0" y="0"/>
                </a:moveTo>
                <a:lnTo>
                  <a:pt x="3195531" y="0"/>
                </a:lnTo>
                <a:lnTo>
                  <a:pt x="3195531" y="4020184"/>
                </a:lnTo>
                <a:lnTo>
                  <a:pt x="0" y="402018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96947" y="537527"/>
            <a:ext cx="673074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物件偵測模型YOLOv7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47279" y="2358662"/>
            <a:ext cx="6044823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10101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訓練+驗證資料  : 160筆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10101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測試資料  : 17筆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24985" y="4482691"/>
            <a:ext cx="5267546" cy="2930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6"/>
              </a:lnSpc>
            </a:pPr>
            <a:r>
              <a:rPr lang="en-US" sz="3283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•正確完成YOLOv7相關設定</a:t>
            </a:r>
          </a:p>
          <a:p>
            <a:pPr algn="l">
              <a:lnSpc>
                <a:spcPts val="4596"/>
              </a:lnSpc>
            </a:pPr>
            <a:r>
              <a:rPr lang="en-US" sz="3283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•設定epoch、batchsize</a:t>
            </a:r>
          </a:p>
          <a:p>
            <a:pPr algn="l">
              <a:lnSpc>
                <a:spcPts val="4596"/>
              </a:lnSpc>
            </a:pPr>
            <a:r>
              <a:rPr lang="en-US" sz="3283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•觀察準確度、loss</a:t>
            </a:r>
          </a:p>
          <a:p>
            <a:pPr algn="l">
              <a:lnSpc>
                <a:spcPts val="4596"/>
              </a:lnSpc>
            </a:pPr>
            <a:r>
              <a:rPr lang="en-US" sz="3283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•進行參數調整</a:t>
            </a:r>
          </a:p>
          <a:p>
            <a:pPr algn="ctr">
              <a:lnSpc>
                <a:spcPts val="5085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4827993" y="-1392447"/>
            <a:ext cx="4017146" cy="3158481"/>
          </a:xfrm>
          <a:custGeom>
            <a:avLst/>
            <a:gdLst/>
            <a:ahLst/>
            <a:cxnLst/>
            <a:rect r="r" b="b" t="t" l="l"/>
            <a:pathLst>
              <a:path h="3158481" w="4017146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580296" y="-1616873"/>
            <a:ext cx="4224468" cy="2645573"/>
          </a:xfrm>
          <a:custGeom>
            <a:avLst/>
            <a:gdLst/>
            <a:ahLst/>
            <a:cxnLst/>
            <a:rect r="r" b="b" t="t" l="l"/>
            <a:pathLst>
              <a:path h="2645573" w="4224468">
                <a:moveTo>
                  <a:pt x="0" y="0"/>
                </a:moveTo>
                <a:lnTo>
                  <a:pt x="4224469" y="0"/>
                </a:lnTo>
                <a:lnTo>
                  <a:pt x="4224469" y="2645573"/>
                </a:lnTo>
                <a:lnTo>
                  <a:pt x="0" y="26455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285780" y="9560661"/>
            <a:ext cx="3169280" cy="2226419"/>
          </a:xfrm>
          <a:custGeom>
            <a:avLst/>
            <a:gdLst/>
            <a:ahLst/>
            <a:cxnLst/>
            <a:rect r="r" b="b" t="t" l="l"/>
            <a:pathLst>
              <a:path h="2226419" w="316928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5400000">
            <a:off x="12134412" y="9245030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1558320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7259300" y="7433853"/>
            <a:ext cx="1794966" cy="1932669"/>
          </a:xfrm>
          <a:custGeom>
            <a:avLst/>
            <a:gdLst/>
            <a:ahLst/>
            <a:cxnLst/>
            <a:rect r="r" b="b" t="t" l="l"/>
            <a:pathLst>
              <a:path h="1932669" w="1794966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-744232" y="460501"/>
            <a:ext cx="1488463" cy="1602652"/>
          </a:xfrm>
          <a:custGeom>
            <a:avLst/>
            <a:gdLst/>
            <a:ahLst/>
            <a:cxnLst/>
            <a:rect r="r" b="b" t="t" l="l"/>
            <a:pathLst>
              <a:path h="1602652" w="1488463">
                <a:moveTo>
                  <a:pt x="0" y="0"/>
                </a:moveTo>
                <a:lnTo>
                  <a:pt x="1488464" y="0"/>
                </a:lnTo>
                <a:lnTo>
                  <a:pt x="1488464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2289811" y="2786803"/>
            <a:ext cx="13708378" cy="6471497"/>
          </a:xfrm>
          <a:custGeom>
            <a:avLst/>
            <a:gdLst/>
            <a:ahLst/>
            <a:cxnLst/>
            <a:rect r="r" b="b" t="t" l="l"/>
            <a:pathLst>
              <a:path h="6471497" w="13708378">
                <a:moveTo>
                  <a:pt x="0" y="0"/>
                </a:moveTo>
                <a:lnTo>
                  <a:pt x="13708378" y="0"/>
                </a:lnTo>
                <a:lnTo>
                  <a:pt x="13708378" y="6471497"/>
                </a:lnTo>
                <a:lnTo>
                  <a:pt x="0" y="647149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14554" y="537527"/>
            <a:ext cx="264140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座標傳遞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4827993" y="-1392447"/>
            <a:ext cx="4017146" cy="3158481"/>
          </a:xfrm>
          <a:custGeom>
            <a:avLst/>
            <a:gdLst/>
            <a:ahLst/>
            <a:cxnLst/>
            <a:rect r="r" b="b" t="t" l="l"/>
            <a:pathLst>
              <a:path h="3158481" w="4017146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580296" y="-1616873"/>
            <a:ext cx="4224468" cy="2645573"/>
          </a:xfrm>
          <a:custGeom>
            <a:avLst/>
            <a:gdLst/>
            <a:ahLst/>
            <a:cxnLst/>
            <a:rect r="r" b="b" t="t" l="l"/>
            <a:pathLst>
              <a:path h="2645573" w="4224468">
                <a:moveTo>
                  <a:pt x="0" y="0"/>
                </a:moveTo>
                <a:lnTo>
                  <a:pt x="4224469" y="0"/>
                </a:lnTo>
                <a:lnTo>
                  <a:pt x="4224469" y="2645573"/>
                </a:lnTo>
                <a:lnTo>
                  <a:pt x="0" y="26455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285780" y="9560661"/>
            <a:ext cx="3169280" cy="2226419"/>
          </a:xfrm>
          <a:custGeom>
            <a:avLst/>
            <a:gdLst/>
            <a:ahLst/>
            <a:cxnLst/>
            <a:rect r="r" b="b" t="t" l="l"/>
            <a:pathLst>
              <a:path h="2226419" w="316928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5400000">
            <a:off x="12134412" y="9245030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1558320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7259300" y="7433853"/>
            <a:ext cx="1794966" cy="1932669"/>
          </a:xfrm>
          <a:custGeom>
            <a:avLst/>
            <a:gdLst/>
            <a:ahLst/>
            <a:cxnLst/>
            <a:rect r="r" b="b" t="t" l="l"/>
            <a:pathLst>
              <a:path h="1932669" w="1794966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-744232" y="460501"/>
            <a:ext cx="1488463" cy="1602652"/>
          </a:xfrm>
          <a:custGeom>
            <a:avLst/>
            <a:gdLst/>
            <a:ahLst/>
            <a:cxnLst/>
            <a:rect r="r" b="b" t="t" l="l"/>
            <a:pathLst>
              <a:path h="1602652" w="1488463">
                <a:moveTo>
                  <a:pt x="0" y="0"/>
                </a:moveTo>
                <a:lnTo>
                  <a:pt x="1488464" y="0"/>
                </a:lnTo>
                <a:lnTo>
                  <a:pt x="1488464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317221" y="6346419"/>
            <a:ext cx="3374142" cy="2799536"/>
          </a:xfrm>
          <a:custGeom>
            <a:avLst/>
            <a:gdLst/>
            <a:ahLst/>
            <a:cxnLst/>
            <a:rect r="r" b="b" t="t" l="l"/>
            <a:pathLst>
              <a:path h="2799536" w="3374142">
                <a:moveTo>
                  <a:pt x="0" y="0"/>
                </a:moveTo>
                <a:lnTo>
                  <a:pt x="3374142" y="0"/>
                </a:lnTo>
                <a:lnTo>
                  <a:pt x="3374142" y="2799536"/>
                </a:lnTo>
                <a:lnTo>
                  <a:pt x="0" y="279953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063741" y="6346419"/>
            <a:ext cx="3797078" cy="2944978"/>
          </a:xfrm>
          <a:custGeom>
            <a:avLst/>
            <a:gdLst/>
            <a:ahLst/>
            <a:cxnLst/>
            <a:rect r="r" b="b" t="t" l="l"/>
            <a:pathLst>
              <a:path h="2944978" w="3797078">
                <a:moveTo>
                  <a:pt x="0" y="0"/>
                </a:moveTo>
                <a:lnTo>
                  <a:pt x="3797078" y="0"/>
                </a:lnTo>
                <a:lnTo>
                  <a:pt x="3797078" y="2944978"/>
                </a:lnTo>
                <a:lnTo>
                  <a:pt x="0" y="294497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14554" y="537527"/>
            <a:ext cx="264140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座標傳遞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21265" y="5766029"/>
            <a:ext cx="389767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Client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77420" y="5766029"/>
            <a:ext cx="242426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Server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860542" y="1997525"/>
            <a:ext cx="3086100" cy="308610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95"/>
                </a:lnSpc>
              </a:pPr>
              <a:r>
                <a:rPr lang="en-US" sz="4200" spc="41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YOLOV7</a:t>
              </a:r>
            </a:p>
            <a:p>
              <a:pPr algn="ctr">
                <a:lnSpc>
                  <a:spcPts val="5795"/>
                </a:lnSpc>
              </a:pPr>
              <a:r>
                <a:rPr lang="en-US" sz="4200" spc="41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進行辨識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461242" y="1997525"/>
            <a:ext cx="3086100" cy="308610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29"/>
                </a:lnSpc>
              </a:pPr>
            </a:p>
            <a:p>
              <a:pPr algn="ctr">
                <a:lnSpc>
                  <a:spcPts val="5829"/>
                </a:lnSpc>
              </a:pPr>
              <a:r>
                <a:rPr lang="en-US" sz="4224" spc="413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傳遞座標</a:t>
              </a:r>
            </a:p>
            <a:p>
              <a:pPr algn="ctr">
                <a:lnSpc>
                  <a:spcPts val="5829"/>
                </a:lnSpc>
              </a:pPr>
              <a:r>
                <a:rPr lang="en-US" sz="4224" spc="413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給機器手臂</a:t>
              </a:r>
            </a:p>
            <a:p>
              <a:pPr algn="ctr">
                <a:lnSpc>
                  <a:spcPts val="3483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3063741" y="1997525"/>
            <a:ext cx="3086100" cy="3086100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95"/>
                </a:lnSpc>
              </a:pPr>
            </a:p>
            <a:p>
              <a:pPr algn="ctr">
                <a:lnSpc>
                  <a:spcPts val="5795"/>
                </a:lnSpc>
              </a:pPr>
              <a:r>
                <a:rPr lang="en-US" sz="4200" spc="41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機器手臂</a:t>
              </a:r>
            </a:p>
            <a:p>
              <a:pPr algn="ctr">
                <a:lnSpc>
                  <a:spcPts val="5795"/>
                </a:lnSpc>
              </a:pPr>
              <a:r>
                <a:rPr lang="en-US" sz="4200" spc="411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執行&amp;分類</a:t>
              </a:r>
            </a:p>
            <a:p>
              <a:pPr algn="ctr">
                <a:lnSpc>
                  <a:spcPts val="5795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860542" y="6346419"/>
            <a:ext cx="3897674" cy="2911881"/>
          </a:xfrm>
          <a:custGeom>
            <a:avLst/>
            <a:gdLst/>
            <a:ahLst/>
            <a:cxnLst/>
            <a:rect r="r" b="b" t="t" l="l"/>
            <a:pathLst>
              <a:path h="2911881" w="3897674">
                <a:moveTo>
                  <a:pt x="0" y="0"/>
                </a:moveTo>
                <a:lnTo>
                  <a:pt x="3897674" y="0"/>
                </a:lnTo>
                <a:lnTo>
                  <a:pt x="3897674" y="2911881"/>
                </a:lnTo>
                <a:lnTo>
                  <a:pt x="0" y="2911881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573240" y="8893298"/>
            <a:ext cx="4051334" cy="2765036"/>
          </a:xfrm>
          <a:custGeom>
            <a:avLst/>
            <a:gdLst/>
            <a:ahLst/>
            <a:cxnLst/>
            <a:rect r="r" b="b" t="t" l="l"/>
            <a:pathLst>
              <a:path h="2765036" w="4051334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62955" y="886458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674156" y="-1322787"/>
            <a:ext cx="4224468" cy="2645573"/>
          </a:xfrm>
          <a:custGeom>
            <a:avLst/>
            <a:gdLst/>
            <a:ahLst/>
            <a:cxnLst/>
            <a:rect r="r" b="b" t="t" l="l"/>
            <a:pathLst>
              <a:path h="2645573" w="4224468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101574" y="9560661"/>
            <a:ext cx="3169280" cy="2226419"/>
          </a:xfrm>
          <a:custGeom>
            <a:avLst/>
            <a:gdLst/>
            <a:ahLst/>
            <a:cxnLst/>
            <a:rect r="r" b="b" t="t" l="l"/>
            <a:pathLst>
              <a:path h="2226419" w="316928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653627" y="-3037933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5400000">
            <a:off x="4745771" y="-187733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2932282" y="9271808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5262955" y="-1072630"/>
            <a:ext cx="1996345" cy="2149497"/>
          </a:xfrm>
          <a:custGeom>
            <a:avLst/>
            <a:gdLst/>
            <a:ahLst/>
            <a:cxnLst/>
            <a:rect r="r" b="b" t="t" l="l"/>
            <a:pathLst>
              <a:path h="2149497" w="1996345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678776" y="7491955"/>
            <a:ext cx="3938228" cy="2625485"/>
          </a:xfrm>
          <a:custGeom>
            <a:avLst/>
            <a:gdLst/>
            <a:ahLst/>
            <a:cxnLst/>
            <a:rect r="r" b="b" t="t" l="l"/>
            <a:pathLst>
              <a:path h="2625485" w="3938228">
                <a:moveTo>
                  <a:pt x="0" y="0"/>
                </a:moveTo>
                <a:lnTo>
                  <a:pt x="3938229" y="0"/>
                </a:lnTo>
                <a:lnTo>
                  <a:pt x="3938229" y="2625485"/>
                </a:lnTo>
                <a:lnTo>
                  <a:pt x="0" y="2625485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925485" y="6176825"/>
            <a:ext cx="3505158" cy="2625485"/>
          </a:xfrm>
          <a:custGeom>
            <a:avLst/>
            <a:gdLst/>
            <a:ahLst/>
            <a:cxnLst/>
            <a:rect r="r" b="b" t="t" l="l"/>
            <a:pathLst>
              <a:path h="2625485" w="3505158">
                <a:moveTo>
                  <a:pt x="0" y="0"/>
                </a:moveTo>
                <a:lnTo>
                  <a:pt x="3505158" y="0"/>
                </a:lnTo>
                <a:lnTo>
                  <a:pt x="3505158" y="2625486"/>
                </a:lnTo>
                <a:lnTo>
                  <a:pt x="0" y="2625486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677530" y="6183986"/>
            <a:ext cx="3938228" cy="2620712"/>
          </a:xfrm>
          <a:custGeom>
            <a:avLst/>
            <a:gdLst/>
            <a:ahLst/>
            <a:cxnLst/>
            <a:rect r="r" b="b" t="t" l="l"/>
            <a:pathLst>
              <a:path h="2620712" w="3938228">
                <a:moveTo>
                  <a:pt x="0" y="0"/>
                </a:moveTo>
                <a:lnTo>
                  <a:pt x="3938228" y="0"/>
                </a:lnTo>
                <a:lnTo>
                  <a:pt x="3938228" y="2620712"/>
                </a:lnTo>
                <a:lnTo>
                  <a:pt x="0" y="2620712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862644" y="7491955"/>
            <a:ext cx="5040284" cy="2625485"/>
          </a:xfrm>
          <a:custGeom>
            <a:avLst/>
            <a:gdLst/>
            <a:ahLst/>
            <a:cxnLst/>
            <a:rect r="r" b="b" t="t" l="l"/>
            <a:pathLst>
              <a:path h="2625485" w="5040284">
                <a:moveTo>
                  <a:pt x="0" y="0"/>
                </a:moveTo>
                <a:lnTo>
                  <a:pt x="5040284" y="0"/>
                </a:lnTo>
                <a:lnTo>
                  <a:pt x="5040284" y="2625485"/>
                </a:lnTo>
                <a:lnTo>
                  <a:pt x="0" y="2625485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236900" y="2102462"/>
            <a:ext cx="13814199" cy="369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     市調機構Zion Market Research報告預估，全球工業機器人市場規模到2028年將成長至814億美元，</a:t>
            </a:r>
            <a:r>
              <a:rPr lang="en-US" sz="35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它們的自動化能力提高了生產效率，降低了成本，同時改善了工作環境的安全性。</a:t>
            </a:r>
          </a:p>
          <a:p>
            <a:pPr algn="just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       無論是在製造業、醫療、農業還是物流領域，機器手臂都在各種任務中發揮著重要作用。它們的精確性和穩定性使得工作更加精密，同時還提高了整體效率。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27041" y="1112508"/>
            <a:ext cx="132085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動機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4827993" y="-1392447"/>
            <a:ext cx="4017146" cy="3158481"/>
          </a:xfrm>
          <a:custGeom>
            <a:avLst/>
            <a:gdLst/>
            <a:ahLst/>
            <a:cxnLst/>
            <a:rect r="r" b="b" t="t" l="l"/>
            <a:pathLst>
              <a:path h="3158481" w="4017146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580296" y="-1616873"/>
            <a:ext cx="4224468" cy="2645573"/>
          </a:xfrm>
          <a:custGeom>
            <a:avLst/>
            <a:gdLst/>
            <a:ahLst/>
            <a:cxnLst/>
            <a:rect r="r" b="b" t="t" l="l"/>
            <a:pathLst>
              <a:path h="2645573" w="4224468">
                <a:moveTo>
                  <a:pt x="0" y="0"/>
                </a:moveTo>
                <a:lnTo>
                  <a:pt x="4224469" y="0"/>
                </a:lnTo>
                <a:lnTo>
                  <a:pt x="4224469" y="2645573"/>
                </a:lnTo>
                <a:lnTo>
                  <a:pt x="0" y="26455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285780" y="9560661"/>
            <a:ext cx="3169280" cy="2226419"/>
          </a:xfrm>
          <a:custGeom>
            <a:avLst/>
            <a:gdLst/>
            <a:ahLst/>
            <a:cxnLst/>
            <a:rect r="r" b="b" t="t" l="l"/>
            <a:pathLst>
              <a:path h="2226419" w="316928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5400000">
            <a:off x="12134412" y="9245030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1558320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7259300" y="7433853"/>
            <a:ext cx="1794966" cy="1932669"/>
          </a:xfrm>
          <a:custGeom>
            <a:avLst/>
            <a:gdLst/>
            <a:ahLst/>
            <a:cxnLst/>
            <a:rect r="r" b="b" t="t" l="l"/>
            <a:pathLst>
              <a:path h="1932669" w="1794966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-744232" y="460501"/>
            <a:ext cx="1488463" cy="1602652"/>
          </a:xfrm>
          <a:custGeom>
            <a:avLst/>
            <a:gdLst/>
            <a:ahLst/>
            <a:cxnLst/>
            <a:rect r="r" b="b" t="t" l="l"/>
            <a:pathLst>
              <a:path h="1602652" w="1488463">
                <a:moveTo>
                  <a:pt x="0" y="0"/>
                </a:moveTo>
                <a:lnTo>
                  <a:pt x="1488464" y="0"/>
                </a:lnTo>
                <a:lnTo>
                  <a:pt x="1488464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079989" y="8070470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-86495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53667" y="8070470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-86495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42671" y="5323586"/>
            <a:ext cx="4350015" cy="2746884"/>
          </a:xfrm>
          <a:custGeom>
            <a:avLst/>
            <a:gdLst/>
            <a:ahLst/>
            <a:cxnLst/>
            <a:rect r="r" b="b" t="t" l="l"/>
            <a:pathLst>
              <a:path h="2746884" w="4350015">
                <a:moveTo>
                  <a:pt x="0" y="0"/>
                </a:moveTo>
                <a:lnTo>
                  <a:pt x="4350014" y="0"/>
                </a:lnTo>
                <a:lnTo>
                  <a:pt x="4350014" y="2746884"/>
                </a:lnTo>
                <a:lnTo>
                  <a:pt x="0" y="274688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849985" y="5323586"/>
            <a:ext cx="4444797" cy="2746884"/>
          </a:xfrm>
          <a:custGeom>
            <a:avLst/>
            <a:gdLst/>
            <a:ahLst/>
            <a:cxnLst/>
            <a:rect r="r" b="b" t="t" l="l"/>
            <a:pathLst>
              <a:path h="2746884" w="4444797">
                <a:moveTo>
                  <a:pt x="0" y="0"/>
                </a:moveTo>
                <a:lnTo>
                  <a:pt x="4444797" y="0"/>
                </a:lnTo>
                <a:lnTo>
                  <a:pt x="4444797" y="2746884"/>
                </a:lnTo>
                <a:lnTo>
                  <a:pt x="0" y="274688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731090" y="8070470"/>
            <a:ext cx="4518525" cy="437161"/>
          </a:xfrm>
          <a:custGeom>
            <a:avLst/>
            <a:gdLst/>
            <a:ahLst/>
            <a:cxnLst/>
            <a:rect r="r" b="b" t="t" l="l"/>
            <a:pathLst>
              <a:path h="437161" w="4518525">
                <a:moveTo>
                  <a:pt x="0" y="0"/>
                </a:moveTo>
                <a:lnTo>
                  <a:pt x="4518525" y="0"/>
                </a:lnTo>
                <a:lnTo>
                  <a:pt x="4518525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-94677" r="0" b="-9459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3128729" y="6458914"/>
            <a:ext cx="577898" cy="527056"/>
            <a:chOff x="0" y="0"/>
            <a:chExt cx="152204" cy="13881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2204" cy="138813"/>
            </a:xfrm>
            <a:custGeom>
              <a:avLst/>
              <a:gdLst/>
              <a:ahLst/>
              <a:cxnLst/>
              <a:rect r="r" b="b" t="t" l="l"/>
              <a:pathLst>
                <a:path h="138813" w="152204">
                  <a:moveTo>
                    <a:pt x="0" y="0"/>
                  </a:moveTo>
                  <a:lnTo>
                    <a:pt x="152204" y="0"/>
                  </a:lnTo>
                  <a:lnTo>
                    <a:pt x="152204" y="138813"/>
                  </a:lnTo>
                  <a:lnTo>
                    <a:pt x="0" y="138813"/>
                  </a:ln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52204" cy="1769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855051" y="6433500"/>
            <a:ext cx="577898" cy="527056"/>
            <a:chOff x="0" y="0"/>
            <a:chExt cx="152204" cy="13881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2204" cy="138813"/>
            </a:xfrm>
            <a:custGeom>
              <a:avLst/>
              <a:gdLst/>
              <a:ahLst/>
              <a:cxnLst/>
              <a:rect r="r" b="b" t="t" l="l"/>
              <a:pathLst>
                <a:path h="138813" w="152204">
                  <a:moveTo>
                    <a:pt x="0" y="0"/>
                  </a:moveTo>
                  <a:lnTo>
                    <a:pt x="152204" y="0"/>
                  </a:lnTo>
                  <a:lnTo>
                    <a:pt x="152204" y="138813"/>
                  </a:lnTo>
                  <a:lnTo>
                    <a:pt x="0" y="138813"/>
                  </a:lnTo>
                  <a:close/>
                </a:path>
              </a:pathLst>
            </a:custGeom>
            <a:solidFill>
              <a:srgbClr val="363636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52204" cy="1769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2092424" y="5264176"/>
            <a:ext cx="5795858" cy="2806295"/>
          </a:xfrm>
          <a:custGeom>
            <a:avLst/>
            <a:gdLst/>
            <a:ahLst/>
            <a:cxnLst/>
            <a:rect r="r" b="b" t="t" l="l"/>
            <a:pathLst>
              <a:path h="2806295" w="5795858">
                <a:moveTo>
                  <a:pt x="0" y="0"/>
                </a:moveTo>
                <a:lnTo>
                  <a:pt x="5795857" y="0"/>
                </a:lnTo>
                <a:lnTo>
                  <a:pt x="5795857" y="2806294"/>
                </a:lnTo>
                <a:lnTo>
                  <a:pt x="0" y="280629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86731" y="537527"/>
            <a:ext cx="396225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座標間的轉換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249343" y="3300080"/>
            <a:ext cx="2257276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YOLOv7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448462" y="3300080"/>
            <a:ext cx="1168450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鏡頭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950858" y="3300080"/>
            <a:ext cx="2336750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機器手臂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62250" y="8677910"/>
            <a:ext cx="300260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座標為(0.5, 0.5)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451497" y="8677910"/>
            <a:ext cx="324177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座標為(320, 240)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910902" y="8677910"/>
            <a:ext cx="215890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笛卡爾座標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4827993" y="-1392447"/>
            <a:ext cx="4017146" cy="3158481"/>
          </a:xfrm>
          <a:custGeom>
            <a:avLst/>
            <a:gdLst/>
            <a:ahLst/>
            <a:cxnLst/>
            <a:rect r="r" b="b" t="t" l="l"/>
            <a:pathLst>
              <a:path h="3158481" w="4017146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580296" y="-1616873"/>
            <a:ext cx="4224468" cy="2645573"/>
          </a:xfrm>
          <a:custGeom>
            <a:avLst/>
            <a:gdLst/>
            <a:ahLst/>
            <a:cxnLst/>
            <a:rect r="r" b="b" t="t" l="l"/>
            <a:pathLst>
              <a:path h="2645573" w="4224468">
                <a:moveTo>
                  <a:pt x="0" y="0"/>
                </a:moveTo>
                <a:lnTo>
                  <a:pt x="4224469" y="0"/>
                </a:lnTo>
                <a:lnTo>
                  <a:pt x="4224469" y="2645573"/>
                </a:lnTo>
                <a:lnTo>
                  <a:pt x="0" y="26455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285780" y="9560661"/>
            <a:ext cx="3169280" cy="2226419"/>
          </a:xfrm>
          <a:custGeom>
            <a:avLst/>
            <a:gdLst/>
            <a:ahLst/>
            <a:cxnLst/>
            <a:rect r="r" b="b" t="t" l="l"/>
            <a:pathLst>
              <a:path h="2226419" w="316928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5400000">
            <a:off x="12134412" y="9245030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1558320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7259300" y="7433853"/>
            <a:ext cx="1794966" cy="1932669"/>
          </a:xfrm>
          <a:custGeom>
            <a:avLst/>
            <a:gdLst/>
            <a:ahLst/>
            <a:cxnLst/>
            <a:rect r="r" b="b" t="t" l="l"/>
            <a:pathLst>
              <a:path h="1932669" w="1794966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-744232" y="460501"/>
            <a:ext cx="1488463" cy="1602652"/>
          </a:xfrm>
          <a:custGeom>
            <a:avLst/>
            <a:gdLst/>
            <a:ahLst/>
            <a:cxnLst/>
            <a:rect r="r" b="b" t="t" l="l"/>
            <a:pathLst>
              <a:path h="1602652" w="1488463">
                <a:moveTo>
                  <a:pt x="0" y="0"/>
                </a:moveTo>
                <a:lnTo>
                  <a:pt x="1488464" y="0"/>
                </a:lnTo>
                <a:lnTo>
                  <a:pt x="1488464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3667313" y="2584534"/>
            <a:ext cx="11861826" cy="5658335"/>
          </a:xfrm>
          <a:custGeom>
            <a:avLst/>
            <a:gdLst/>
            <a:ahLst/>
            <a:cxnLst/>
            <a:rect r="r" b="b" t="t" l="l"/>
            <a:pathLst>
              <a:path h="5658335" w="11861826">
                <a:moveTo>
                  <a:pt x="0" y="0"/>
                </a:moveTo>
                <a:lnTo>
                  <a:pt x="11861826" y="0"/>
                </a:lnTo>
                <a:lnTo>
                  <a:pt x="11861826" y="5658335"/>
                </a:lnTo>
                <a:lnTo>
                  <a:pt x="0" y="565833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07887" y="537527"/>
            <a:ext cx="462248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機器手臂的控制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4827993" y="-1392447"/>
            <a:ext cx="4017146" cy="3158481"/>
          </a:xfrm>
          <a:custGeom>
            <a:avLst/>
            <a:gdLst/>
            <a:ahLst/>
            <a:cxnLst/>
            <a:rect r="r" b="b" t="t" l="l"/>
            <a:pathLst>
              <a:path h="3158481" w="4017146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580296" y="-1616873"/>
            <a:ext cx="4224468" cy="2645573"/>
          </a:xfrm>
          <a:custGeom>
            <a:avLst/>
            <a:gdLst/>
            <a:ahLst/>
            <a:cxnLst/>
            <a:rect r="r" b="b" t="t" l="l"/>
            <a:pathLst>
              <a:path h="2645573" w="4224468">
                <a:moveTo>
                  <a:pt x="0" y="0"/>
                </a:moveTo>
                <a:lnTo>
                  <a:pt x="4224469" y="0"/>
                </a:lnTo>
                <a:lnTo>
                  <a:pt x="4224469" y="2645573"/>
                </a:lnTo>
                <a:lnTo>
                  <a:pt x="0" y="26455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285780" y="9560661"/>
            <a:ext cx="3169280" cy="2226419"/>
          </a:xfrm>
          <a:custGeom>
            <a:avLst/>
            <a:gdLst/>
            <a:ahLst/>
            <a:cxnLst/>
            <a:rect r="r" b="b" t="t" l="l"/>
            <a:pathLst>
              <a:path h="2226419" w="316928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5400000">
            <a:off x="12134412" y="9245030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1558320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7259300" y="7433853"/>
            <a:ext cx="1794966" cy="1932669"/>
          </a:xfrm>
          <a:custGeom>
            <a:avLst/>
            <a:gdLst/>
            <a:ahLst/>
            <a:cxnLst/>
            <a:rect r="r" b="b" t="t" l="l"/>
            <a:pathLst>
              <a:path h="1932669" w="1794966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-744232" y="460501"/>
            <a:ext cx="1488463" cy="1602652"/>
          </a:xfrm>
          <a:custGeom>
            <a:avLst/>
            <a:gdLst/>
            <a:ahLst/>
            <a:cxnLst/>
            <a:rect r="r" b="b" t="t" l="l"/>
            <a:pathLst>
              <a:path h="1602652" w="1488463">
                <a:moveTo>
                  <a:pt x="0" y="0"/>
                </a:moveTo>
                <a:lnTo>
                  <a:pt x="1488464" y="0"/>
                </a:lnTo>
                <a:lnTo>
                  <a:pt x="1488464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4162028" y="4652327"/>
            <a:ext cx="996394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https://youtu.be/fM3IyOYsecw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4827993" y="-1392447"/>
            <a:ext cx="4017146" cy="3158481"/>
          </a:xfrm>
          <a:custGeom>
            <a:avLst/>
            <a:gdLst/>
            <a:ahLst/>
            <a:cxnLst/>
            <a:rect r="r" b="b" t="t" l="l"/>
            <a:pathLst>
              <a:path h="3158481" w="4017146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580296" y="-1616873"/>
            <a:ext cx="4224468" cy="2645573"/>
          </a:xfrm>
          <a:custGeom>
            <a:avLst/>
            <a:gdLst/>
            <a:ahLst/>
            <a:cxnLst/>
            <a:rect r="r" b="b" t="t" l="l"/>
            <a:pathLst>
              <a:path h="2645573" w="4224468">
                <a:moveTo>
                  <a:pt x="0" y="0"/>
                </a:moveTo>
                <a:lnTo>
                  <a:pt x="4224469" y="0"/>
                </a:lnTo>
                <a:lnTo>
                  <a:pt x="4224469" y="2645573"/>
                </a:lnTo>
                <a:lnTo>
                  <a:pt x="0" y="26455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285780" y="9560661"/>
            <a:ext cx="3169280" cy="2226419"/>
          </a:xfrm>
          <a:custGeom>
            <a:avLst/>
            <a:gdLst/>
            <a:ahLst/>
            <a:cxnLst/>
            <a:rect r="r" b="b" t="t" l="l"/>
            <a:pathLst>
              <a:path h="2226419" w="316928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5400000">
            <a:off x="12134412" y="9245030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1558320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7259300" y="7433853"/>
            <a:ext cx="1794966" cy="1932669"/>
          </a:xfrm>
          <a:custGeom>
            <a:avLst/>
            <a:gdLst/>
            <a:ahLst/>
            <a:cxnLst/>
            <a:rect r="r" b="b" t="t" l="l"/>
            <a:pathLst>
              <a:path h="1932669" w="1794966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-744232" y="460501"/>
            <a:ext cx="1488463" cy="1602652"/>
          </a:xfrm>
          <a:custGeom>
            <a:avLst/>
            <a:gdLst/>
            <a:ahLst/>
            <a:cxnLst/>
            <a:rect r="r" b="b" t="t" l="l"/>
            <a:pathLst>
              <a:path h="1602652" w="1488463">
                <a:moveTo>
                  <a:pt x="0" y="0"/>
                </a:moveTo>
                <a:lnTo>
                  <a:pt x="1488464" y="0"/>
                </a:lnTo>
                <a:lnTo>
                  <a:pt x="1488464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1003182" y="1864311"/>
            <a:ext cx="715422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透過此專題，我應用了...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19613" y="4146307"/>
            <a:ext cx="6667024" cy="2516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36663" indent="-518332" lvl="1">
              <a:lnSpc>
                <a:spcPts val="6722"/>
              </a:lnSpc>
              <a:buFont typeface="Arial"/>
              <a:buChar char="•"/>
            </a:pPr>
            <a:r>
              <a:rPr lang="en-US" sz="4801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影像識別(</a:t>
            </a:r>
            <a:r>
              <a:rPr lang="en-US" sz="4801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YOLO)模型</a:t>
            </a:r>
          </a:p>
          <a:p>
            <a:pPr algn="l" marL="1036663" indent="-518332" lvl="1">
              <a:lnSpc>
                <a:spcPts val="6722"/>
              </a:lnSpc>
              <a:buFont typeface="Arial"/>
              <a:buChar char="•"/>
            </a:pPr>
            <a:r>
              <a:rPr lang="en-US" sz="4801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封包傳遞</a:t>
            </a:r>
          </a:p>
          <a:p>
            <a:pPr algn="l" marL="1036663" indent="-518332" lvl="1">
              <a:lnSpc>
                <a:spcPts val="6722"/>
              </a:lnSpc>
              <a:buFont typeface="Arial"/>
              <a:buChar char="•"/>
            </a:pPr>
            <a:r>
              <a:rPr lang="en-US" sz="4801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機器手臂控制與協調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39122" y="4155832"/>
            <a:ext cx="5987375" cy="2507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29759" indent="-514879" lvl="1">
              <a:lnSpc>
                <a:spcPts val="6677"/>
              </a:lnSpc>
              <a:buFont typeface="Arial"/>
              <a:buChar char="•"/>
            </a:pPr>
            <a:r>
              <a:rPr lang="en-US" sz="476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網站前後端架設</a:t>
            </a:r>
          </a:p>
          <a:p>
            <a:pPr algn="l" marL="1029759" indent="-514879" lvl="1">
              <a:lnSpc>
                <a:spcPts val="6677"/>
              </a:lnSpc>
              <a:buFont typeface="Arial"/>
              <a:buChar char="•"/>
            </a:pPr>
            <a:r>
              <a:rPr lang="en-US" sz="476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資料庫</a:t>
            </a:r>
          </a:p>
          <a:p>
            <a:pPr algn="ctr">
              <a:lnSpc>
                <a:spcPts val="6677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3688802" y="3528525"/>
            <a:ext cx="10910396" cy="3364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99"/>
              </a:lnSpc>
            </a:pPr>
            <a:r>
              <a:rPr lang="en-US" b="true" sz="1459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Thank you very much!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003948" y="-189060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327190" y="1112508"/>
            <a:ext cx="264140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專題簡介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700006" y="2271937"/>
            <a:ext cx="4722801" cy="2437927"/>
          </a:xfrm>
          <a:custGeom>
            <a:avLst/>
            <a:gdLst/>
            <a:ahLst/>
            <a:cxnLst/>
            <a:rect r="r" b="b" t="t" l="l"/>
            <a:pathLst>
              <a:path h="2437927" w="4722801">
                <a:moveTo>
                  <a:pt x="0" y="0"/>
                </a:moveTo>
                <a:lnTo>
                  <a:pt x="4722801" y="0"/>
                </a:lnTo>
                <a:lnTo>
                  <a:pt x="4722801" y="2437927"/>
                </a:lnTo>
                <a:lnTo>
                  <a:pt x="0" y="243792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874215" y="6883918"/>
            <a:ext cx="2374382" cy="2374382"/>
          </a:xfrm>
          <a:custGeom>
            <a:avLst/>
            <a:gdLst/>
            <a:ahLst/>
            <a:cxnLst/>
            <a:rect r="r" b="b" t="t" l="l"/>
            <a:pathLst>
              <a:path h="2374382" w="2374382">
                <a:moveTo>
                  <a:pt x="0" y="0"/>
                </a:moveTo>
                <a:lnTo>
                  <a:pt x="2374382" y="0"/>
                </a:lnTo>
                <a:lnTo>
                  <a:pt x="2374382" y="2374382"/>
                </a:lnTo>
                <a:lnTo>
                  <a:pt x="0" y="237438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016216" y="2290987"/>
            <a:ext cx="3349191" cy="2610787"/>
          </a:xfrm>
          <a:custGeom>
            <a:avLst/>
            <a:gdLst/>
            <a:ahLst/>
            <a:cxnLst/>
            <a:rect r="r" b="b" t="t" l="l"/>
            <a:pathLst>
              <a:path h="2610787" w="3349191">
                <a:moveTo>
                  <a:pt x="0" y="0"/>
                </a:moveTo>
                <a:lnTo>
                  <a:pt x="3349192" y="0"/>
                </a:lnTo>
                <a:lnTo>
                  <a:pt x="3349192" y="2610787"/>
                </a:lnTo>
                <a:lnTo>
                  <a:pt x="0" y="261078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737283" y="6765716"/>
            <a:ext cx="4579304" cy="2610787"/>
          </a:xfrm>
          <a:custGeom>
            <a:avLst/>
            <a:gdLst/>
            <a:ahLst/>
            <a:cxnLst/>
            <a:rect r="r" b="b" t="t" l="l"/>
            <a:pathLst>
              <a:path h="2610787" w="4579304">
                <a:moveTo>
                  <a:pt x="0" y="0"/>
                </a:moveTo>
                <a:lnTo>
                  <a:pt x="4579304" y="0"/>
                </a:lnTo>
                <a:lnTo>
                  <a:pt x="4579304" y="2610787"/>
                </a:lnTo>
                <a:lnTo>
                  <a:pt x="0" y="261078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 flipV="true">
            <a:off x="8570937" y="3897899"/>
            <a:ext cx="1145493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>
            <a:off x="13080456" y="5143500"/>
            <a:ext cx="0" cy="114565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 flipV="true">
            <a:off x="9554196" y="8033012"/>
            <a:ext cx="1145493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48571" y="8919661"/>
            <a:ext cx="3870946" cy="950141"/>
          </a:xfrm>
          <a:custGeom>
            <a:avLst/>
            <a:gdLst/>
            <a:ahLst/>
            <a:cxnLst/>
            <a:rect r="r" b="b" t="t" l="l"/>
            <a:pathLst>
              <a:path h="950141" w="3870946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472906" y="-2364815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431074" y="8919661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848571" y="-744412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1327190" y="1112508"/>
            <a:ext cx="330184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整體架構圖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28700" y="2318762"/>
            <a:ext cx="16230600" cy="6453792"/>
          </a:xfrm>
          <a:custGeom>
            <a:avLst/>
            <a:gdLst/>
            <a:ahLst/>
            <a:cxnLst/>
            <a:rect r="r" b="b" t="t" l="l"/>
            <a:pathLst>
              <a:path h="6453792" w="16230600">
                <a:moveTo>
                  <a:pt x="0" y="0"/>
                </a:moveTo>
                <a:lnTo>
                  <a:pt x="16230600" y="0"/>
                </a:lnTo>
                <a:lnTo>
                  <a:pt x="16230600" y="6453792"/>
                </a:lnTo>
                <a:lnTo>
                  <a:pt x="0" y="645379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573240" y="8893298"/>
            <a:ext cx="4051334" cy="2765036"/>
          </a:xfrm>
          <a:custGeom>
            <a:avLst/>
            <a:gdLst/>
            <a:ahLst/>
            <a:cxnLst/>
            <a:rect r="r" b="b" t="t" l="l"/>
            <a:pathLst>
              <a:path h="2765036" w="4051334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62955" y="886458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674156" y="-1322787"/>
            <a:ext cx="4224468" cy="2645573"/>
          </a:xfrm>
          <a:custGeom>
            <a:avLst/>
            <a:gdLst/>
            <a:ahLst/>
            <a:cxnLst/>
            <a:rect r="r" b="b" t="t" l="l"/>
            <a:pathLst>
              <a:path h="2645573" w="4224468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101574" y="9560661"/>
            <a:ext cx="3169280" cy="2226419"/>
          </a:xfrm>
          <a:custGeom>
            <a:avLst/>
            <a:gdLst/>
            <a:ahLst/>
            <a:cxnLst/>
            <a:rect r="r" b="b" t="t" l="l"/>
            <a:pathLst>
              <a:path h="2226419" w="316928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653627" y="-3037933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5400000">
            <a:off x="4745771" y="-187733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2932282" y="9271808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5262955" y="-1072630"/>
            <a:ext cx="1996345" cy="2149497"/>
          </a:xfrm>
          <a:custGeom>
            <a:avLst/>
            <a:gdLst/>
            <a:ahLst/>
            <a:cxnLst/>
            <a:rect r="r" b="b" t="t" l="l"/>
            <a:pathLst>
              <a:path h="2149497" w="1996345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1967060" y="1666551"/>
            <a:ext cx="264140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開發工具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600272" y="4689724"/>
            <a:ext cx="3946475" cy="273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PyCharm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MySQL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VScode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71867" y="4281791"/>
            <a:ext cx="5232797" cy="458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機器手臂</a:t>
            </a:r>
          </a:p>
          <a:p>
            <a:pPr algn="just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攝像頭</a:t>
            </a:r>
          </a:p>
          <a:p>
            <a:pPr algn="just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輸送帶</a:t>
            </a:r>
          </a:p>
          <a:p>
            <a:pPr algn="just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紅外線感測器</a:t>
            </a:r>
          </a:p>
          <a:p>
            <a:pPr algn="just">
              <a:lnSpc>
                <a:spcPts val="727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3385958" y="2764091"/>
            <a:ext cx="896496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 軟體                               硬體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573240" y="8893298"/>
            <a:ext cx="4051334" cy="2765036"/>
          </a:xfrm>
          <a:custGeom>
            <a:avLst/>
            <a:gdLst/>
            <a:ahLst/>
            <a:cxnLst/>
            <a:rect r="r" b="b" t="t" l="l"/>
            <a:pathLst>
              <a:path h="2765036" w="4051334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62955" y="886458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674156" y="-1322787"/>
            <a:ext cx="4224468" cy="2645573"/>
          </a:xfrm>
          <a:custGeom>
            <a:avLst/>
            <a:gdLst/>
            <a:ahLst/>
            <a:cxnLst/>
            <a:rect r="r" b="b" t="t" l="l"/>
            <a:pathLst>
              <a:path h="2645573" w="4224468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101574" y="9560661"/>
            <a:ext cx="3169280" cy="2226419"/>
          </a:xfrm>
          <a:custGeom>
            <a:avLst/>
            <a:gdLst/>
            <a:ahLst/>
            <a:cxnLst/>
            <a:rect r="r" b="b" t="t" l="l"/>
            <a:pathLst>
              <a:path h="2226419" w="316928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653627" y="-3037933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5400000">
            <a:off x="4745771" y="-187733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2932282" y="9271808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5262955" y="-1072630"/>
            <a:ext cx="1996345" cy="2149497"/>
          </a:xfrm>
          <a:custGeom>
            <a:avLst/>
            <a:gdLst/>
            <a:ahLst/>
            <a:cxnLst/>
            <a:rect r="r" b="b" t="t" l="l"/>
            <a:pathLst>
              <a:path h="2149497" w="1996345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1269803" y="3084213"/>
            <a:ext cx="14964073" cy="4998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0"/>
              </a:lnSpc>
            </a:pPr>
          </a:p>
          <a:p>
            <a:pPr algn="l">
              <a:lnSpc>
                <a:spcPts val="4460"/>
              </a:lnSpc>
              <a:spcBef>
                <a:spcPct val="0"/>
              </a:spcBef>
            </a:pPr>
            <a:r>
              <a:rPr lang="en-US" sz="3185">
                <a:solidFill>
                  <a:srgbClr val="D4373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自動化訂單處理</a:t>
            </a:r>
            <a:r>
              <a:rPr lang="en-US" sz="318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：從網站寫入資料到資料庫，資料庫中抓取訂單資料。</a:t>
            </a:r>
          </a:p>
          <a:p>
            <a:pPr algn="l">
              <a:lnSpc>
                <a:spcPts val="4460"/>
              </a:lnSpc>
              <a:spcBef>
                <a:spcPct val="0"/>
              </a:spcBef>
            </a:pPr>
            <a:r>
              <a:rPr lang="en-US" sz="318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</a:t>
            </a:r>
          </a:p>
          <a:p>
            <a:pPr algn="l">
              <a:lnSpc>
                <a:spcPts val="4460"/>
              </a:lnSpc>
              <a:spcBef>
                <a:spcPct val="0"/>
              </a:spcBef>
            </a:pPr>
            <a:r>
              <a:rPr lang="en-US" sz="3185">
                <a:solidFill>
                  <a:srgbClr val="D4373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物件偵測模型YOLOv7  </a:t>
            </a:r>
            <a:r>
              <a:rPr lang="en-US" sz="318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: 準備訓練集和測試集，觀察損失函數和準確值來調整參數。</a:t>
            </a:r>
          </a:p>
          <a:p>
            <a:pPr algn="l">
              <a:lnSpc>
                <a:spcPts val="4460"/>
              </a:lnSpc>
              <a:spcBef>
                <a:spcPct val="0"/>
              </a:spcBef>
            </a:pPr>
          </a:p>
          <a:p>
            <a:pPr algn="l">
              <a:lnSpc>
                <a:spcPts val="4460"/>
              </a:lnSpc>
              <a:spcBef>
                <a:spcPct val="0"/>
              </a:spcBef>
            </a:pPr>
            <a:r>
              <a:rPr lang="en-US" sz="3185">
                <a:solidFill>
                  <a:srgbClr val="D4373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資料傳輸 </a:t>
            </a:r>
            <a:r>
              <a:rPr lang="en-US" sz="318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:  運用Python socket的TCP，將YOLOv7的辨識結果傳給Dobot機器手臂。</a:t>
            </a:r>
          </a:p>
          <a:p>
            <a:pPr algn="l">
              <a:lnSpc>
                <a:spcPts val="4460"/>
              </a:lnSpc>
              <a:spcBef>
                <a:spcPct val="0"/>
              </a:spcBef>
            </a:pPr>
          </a:p>
          <a:p>
            <a:pPr algn="l">
              <a:lnSpc>
                <a:spcPts val="4460"/>
              </a:lnSpc>
              <a:spcBef>
                <a:spcPct val="0"/>
              </a:spcBef>
            </a:pPr>
            <a:r>
              <a:rPr lang="en-US" sz="3185">
                <a:solidFill>
                  <a:srgbClr val="D43737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機器之間的溝通</a:t>
            </a:r>
            <a:r>
              <a:rPr lang="en-US" sz="3185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 : 使用 thread 程式來保證兩台機器手臂的運行。</a:t>
            </a:r>
          </a:p>
          <a:p>
            <a:pPr algn="l">
              <a:lnSpc>
                <a:spcPts val="446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269803" y="1112508"/>
            <a:ext cx="277534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實作辦法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99636" y="7211217"/>
            <a:ext cx="3984589" cy="2047083"/>
          </a:xfrm>
          <a:custGeom>
            <a:avLst/>
            <a:gdLst/>
            <a:ahLst/>
            <a:cxnLst/>
            <a:rect r="r" b="b" t="t" l="l"/>
            <a:pathLst>
              <a:path h="2047083" w="3984589">
                <a:moveTo>
                  <a:pt x="0" y="0"/>
                </a:moveTo>
                <a:lnTo>
                  <a:pt x="3984589" y="0"/>
                </a:lnTo>
                <a:lnTo>
                  <a:pt x="3984589" y="2047083"/>
                </a:lnTo>
                <a:lnTo>
                  <a:pt x="0" y="20470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3286121" y="6038072"/>
            <a:ext cx="0" cy="71162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820282" y="2665972"/>
            <a:ext cx="3763943" cy="2303023"/>
          </a:xfrm>
          <a:custGeom>
            <a:avLst/>
            <a:gdLst/>
            <a:ahLst/>
            <a:cxnLst/>
            <a:rect r="r" b="b" t="t" l="l"/>
            <a:pathLst>
              <a:path h="2303023" w="3763943">
                <a:moveTo>
                  <a:pt x="0" y="0"/>
                </a:moveTo>
                <a:lnTo>
                  <a:pt x="3763943" y="0"/>
                </a:lnTo>
                <a:lnTo>
                  <a:pt x="3763943" y="2303023"/>
                </a:lnTo>
                <a:lnTo>
                  <a:pt x="0" y="23030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8075145" y="3360218"/>
            <a:ext cx="1145493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706855" y="2410444"/>
            <a:ext cx="4137593" cy="2152924"/>
          </a:xfrm>
          <a:custGeom>
            <a:avLst/>
            <a:gdLst/>
            <a:ahLst/>
            <a:cxnLst/>
            <a:rect r="r" b="b" t="t" l="l"/>
            <a:pathLst>
              <a:path h="2152924" w="4137593">
                <a:moveTo>
                  <a:pt x="0" y="0"/>
                </a:moveTo>
                <a:lnTo>
                  <a:pt x="4137593" y="0"/>
                </a:lnTo>
                <a:lnTo>
                  <a:pt x="4137593" y="2152925"/>
                </a:lnTo>
                <a:lnTo>
                  <a:pt x="0" y="21529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95" t="0" r="-395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2987" y="709800"/>
            <a:ext cx="747157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數據流向圖</a:t>
            </a:r>
          </a:p>
        </p:txBody>
      </p:sp>
      <p:sp>
        <p:nvSpPr>
          <p:cNvPr name="AutoShape 9" id="9"/>
          <p:cNvSpPr/>
          <p:nvPr/>
        </p:nvSpPr>
        <p:spPr>
          <a:xfrm>
            <a:off x="12775651" y="6038072"/>
            <a:ext cx="0" cy="71162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842583" y="7211217"/>
            <a:ext cx="6149833" cy="1730095"/>
          </a:xfrm>
          <a:custGeom>
            <a:avLst/>
            <a:gdLst/>
            <a:ahLst/>
            <a:cxnLst/>
            <a:rect r="r" b="b" t="t" l="l"/>
            <a:pathLst>
              <a:path h="1730095" w="6149833">
                <a:moveTo>
                  <a:pt x="0" y="0"/>
                </a:moveTo>
                <a:lnTo>
                  <a:pt x="6149833" y="0"/>
                </a:lnTo>
                <a:lnTo>
                  <a:pt x="6149833" y="1730095"/>
                </a:lnTo>
                <a:lnTo>
                  <a:pt x="0" y="17300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573240" y="8893298"/>
            <a:ext cx="4051334" cy="2765036"/>
          </a:xfrm>
          <a:custGeom>
            <a:avLst/>
            <a:gdLst/>
            <a:ahLst/>
            <a:cxnLst/>
            <a:rect r="r" b="b" t="t" l="l"/>
            <a:pathLst>
              <a:path h="2765036" w="4051334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62955" y="886458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674156" y="-1322787"/>
            <a:ext cx="4224468" cy="2645573"/>
          </a:xfrm>
          <a:custGeom>
            <a:avLst/>
            <a:gdLst/>
            <a:ahLst/>
            <a:cxnLst/>
            <a:rect r="r" b="b" t="t" l="l"/>
            <a:pathLst>
              <a:path h="2645573" w="4224468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101574" y="9560661"/>
            <a:ext cx="3169280" cy="2226419"/>
          </a:xfrm>
          <a:custGeom>
            <a:avLst/>
            <a:gdLst/>
            <a:ahLst/>
            <a:cxnLst/>
            <a:rect r="r" b="b" t="t" l="l"/>
            <a:pathLst>
              <a:path h="2226419" w="316928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653627" y="-3037933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5400000">
            <a:off x="4745771" y="-187733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2932282" y="9271808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5262955" y="-1072630"/>
            <a:ext cx="1996345" cy="2149497"/>
          </a:xfrm>
          <a:custGeom>
            <a:avLst/>
            <a:gdLst/>
            <a:ahLst/>
            <a:cxnLst/>
            <a:rect r="r" b="b" t="t" l="l"/>
            <a:pathLst>
              <a:path h="2149497" w="1996345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5874009" y="2854089"/>
            <a:ext cx="8189494" cy="6162127"/>
          </a:xfrm>
          <a:custGeom>
            <a:avLst/>
            <a:gdLst/>
            <a:ahLst/>
            <a:cxnLst/>
            <a:rect r="r" b="b" t="t" l="l"/>
            <a:pathLst>
              <a:path h="6162127" w="8189494">
                <a:moveTo>
                  <a:pt x="0" y="0"/>
                </a:moveTo>
                <a:lnTo>
                  <a:pt x="8189494" y="0"/>
                </a:lnTo>
                <a:lnTo>
                  <a:pt x="8189494" y="6162127"/>
                </a:lnTo>
                <a:lnTo>
                  <a:pt x="0" y="6162127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63365" y="933450"/>
            <a:ext cx="296787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網頁設計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1867" t="-3631" r="-74156" b="-27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573240" y="8893298"/>
            <a:ext cx="4051334" cy="2765036"/>
          </a:xfrm>
          <a:custGeom>
            <a:avLst/>
            <a:gdLst/>
            <a:ahLst/>
            <a:cxnLst/>
            <a:rect r="r" b="b" t="t" l="l"/>
            <a:pathLst>
              <a:path h="2765036" w="4051334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62955" y="886458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674156" y="-1322787"/>
            <a:ext cx="4224468" cy="2645573"/>
          </a:xfrm>
          <a:custGeom>
            <a:avLst/>
            <a:gdLst/>
            <a:ahLst/>
            <a:cxnLst/>
            <a:rect r="r" b="b" t="t" l="l"/>
            <a:pathLst>
              <a:path h="2645573" w="4224468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101574" y="9560661"/>
            <a:ext cx="3169280" cy="2226419"/>
          </a:xfrm>
          <a:custGeom>
            <a:avLst/>
            <a:gdLst/>
            <a:ahLst/>
            <a:cxnLst/>
            <a:rect r="r" b="b" t="t" l="l"/>
            <a:pathLst>
              <a:path h="2226419" w="316928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653627" y="-3037933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5400000">
            <a:off x="4745771" y="-187733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2932282" y="9271808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5262955" y="-1072630"/>
            <a:ext cx="1996345" cy="2149497"/>
          </a:xfrm>
          <a:custGeom>
            <a:avLst/>
            <a:gdLst/>
            <a:ahLst/>
            <a:cxnLst/>
            <a:rect r="r" b="b" t="t" l="l"/>
            <a:pathLst>
              <a:path h="2149497" w="1996345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760248" y="2927781"/>
            <a:ext cx="8061937" cy="2510717"/>
          </a:xfrm>
          <a:custGeom>
            <a:avLst/>
            <a:gdLst/>
            <a:ahLst/>
            <a:cxnLst/>
            <a:rect r="r" b="b" t="t" l="l"/>
            <a:pathLst>
              <a:path h="2510717" w="8061937">
                <a:moveTo>
                  <a:pt x="0" y="0"/>
                </a:moveTo>
                <a:lnTo>
                  <a:pt x="8061937" y="0"/>
                </a:lnTo>
                <a:lnTo>
                  <a:pt x="8061937" y="2510718"/>
                </a:lnTo>
                <a:lnTo>
                  <a:pt x="0" y="2510718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688848" y="7240598"/>
            <a:ext cx="9570452" cy="2017702"/>
          </a:xfrm>
          <a:custGeom>
            <a:avLst/>
            <a:gdLst/>
            <a:ahLst/>
            <a:cxnLst/>
            <a:rect r="r" b="b" t="t" l="l"/>
            <a:pathLst>
              <a:path h="2017702" w="9570452">
                <a:moveTo>
                  <a:pt x="0" y="0"/>
                </a:moveTo>
                <a:lnTo>
                  <a:pt x="9570452" y="0"/>
                </a:lnTo>
                <a:lnTo>
                  <a:pt x="9570452" y="2017702"/>
                </a:lnTo>
                <a:lnTo>
                  <a:pt x="0" y="2017702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63365" y="933450"/>
            <a:ext cx="467083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網頁  提交提示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DAGUFmZTvwY</dc:identifier>
  <dcterms:modified xsi:type="dcterms:W3CDTF">2011-08-01T06:04:30Z</dcterms:modified>
  <cp:revision>1</cp:revision>
  <dc:title>專題二</dc:title>
</cp:coreProperties>
</file>